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comments/comment2.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s/comment3.xml" ContentType="application/vnd.openxmlformats-officedocument.presentationml.comments+xml"/>
  <Override PartName="/ppt/slides/slide14.xml" ContentType="application/vnd.openxmlformats-officedocument.presentationml.slide+xml"/>
  <Override PartName="/ppt/comments/comment4.xml" ContentType="application/vnd.openxmlformats-officedocument.presentationml.comments+xml"/>
  <Override PartName="/ppt/slides/slide15.xml" ContentType="application/vnd.openxmlformats-officedocument.presentationml.slide+xml"/>
  <Override PartName="/ppt/comments/comment5.xml" ContentType="application/vnd.openxmlformats-officedocument.presentationml.comments+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s/comment6.xml" ContentType="application/vnd.openxmlformats-officedocument.presentationml.comments+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s/comment7.xml" ContentType="application/vnd.openxmlformats-officedocument.presentationml.comments+xml"/>
  <Override PartName="/ppt/slides/slide24.xml" ContentType="application/vnd.openxmlformats-officedocument.presentationml.slide+xml"/>
  <Override PartName="/ppt/comments/comment8.xml" ContentType="application/vnd.openxmlformats-officedocument.presentationml.comments+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2"/>
    <p:sldId id="259" r:id="rId13"/>
    <p:sldId id="260" r:id="rId14"/>
    <p:sldId id="261" r:id="rId15"/>
    <p:sldId id="262" r:id="rId16"/>
    <p:sldId id="263" r:id="rId17"/>
    <p:sldId id="264" r:id="rId18"/>
    <p:sldId id="265" r:id="rId19"/>
    <p:sldId id="266" r:id="rId20"/>
    <p:sldId id="267" r:id="rId21"/>
    <p:sldId id="268" r:id="rId22"/>
    <p:sldId id="269" r:id="rId24"/>
    <p:sldId id="270" r:id="rId26"/>
    <p:sldId id="271" r:id="rId28"/>
    <p:sldId id="272" r:id="rId29"/>
    <p:sldId id="273" r:id="rId30"/>
    <p:sldId id="274" r:id="rId31"/>
    <p:sldId id="275" r:id="rId33"/>
    <p:sldId id="276" r:id="rId34"/>
    <p:sldId id="277" r:id="rId35"/>
    <p:sldId id="278" r:id="rId36"/>
    <p:sldId id="279" r:id="rId38"/>
    <p:sldId id="28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shua Coffman" initials="JC"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comments" Target="comments/comment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comments" Target="comments/comment3.xml"/><Relationship Id="rId24" Type="http://schemas.openxmlformats.org/officeDocument/2006/relationships/slide" Target="slides/slide14.xml"/><Relationship Id="rId25" Type="http://schemas.openxmlformats.org/officeDocument/2006/relationships/comments" Target="comments/comment4.xml"/><Relationship Id="rId26" Type="http://schemas.openxmlformats.org/officeDocument/2006/relationships/slide" Target="slides/slide15.xml"/><Relationship Id="rId27" Type="http://schemas.openxmlformats.org/officeDocument/2006/relationships/comments" Target="comments/comment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comments" Target="comments/comment6.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comments" Target="comments/comment7.xml"/><Relationship Id="rId38" Type="http://schemas.openxmlformats.org/officeDocument/2006/relationships/slide" Target="slides/slide24.xml"/><Relationship Id="rId39" Type="http://schemas.openxmlformats.org/officeDocument/2006/relationships/comments" Target="comments/comment8.xml"/><Relationship Id="rId40"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8T18:34:28.072" idx="1">
    <p:pos x="6144" y="112"/>
    <p:text>Introduction, my background, invite comments and discussion.</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28T18:33:36.474" idx="2">
    <p:pos x="5824" y="1176"/>
    <p:text>Tell story of why I volunteered to do this.
Ask audience about their testing experience and tools.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0-28T18:35:47.217" idx="3">
    <p:pos x="6168" y="184"/>
    <p:text>Talk about base classes, utils, and leveraging OSS.
If you are getting tired of doing it, either automate it or change it.
Also, automate it regardless. Use scripts, gradle, and any tools you find helpful.
Story/warning: don’t look up “friction burn” on google images.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5-10-28T18:37:53.769" idx="4">
    <p:pos x="5928" y="216"/>
    <p:text>explain mocking for beginners
show code snippet.
Explain unit testing versus integration testing.
</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5-10-28T18:38:31.500" idx="5">
    <p:pos x="6208" y="104"/>
    <p:text>Explain DI, how and when to use it.
Warning about complexity.</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5-10-28T18:39:07.097" idx="6">
    <p:pos x="6120" y="128"/>
    <p:text>Gradle script and build server.</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5-10-28T18:40:48.463" idx="7">
    <p:pos x="5832" y="216"/>
    <p:text>discuss ui testing, get input on more material, offer to present at their company or group.</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5-10-28T18:40:48.463" idx="8">
    <p:pos x="5832" y="216"/>
    <p:text>discuss ui testing, get input on more material, offer to present at their company or group.</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Shape 124"/>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Shape 125"/>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solidFill>
                  <a:srgbClr val="5B5854"/>
                </a:solidFill>
              </a:defRPr>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Shape 67"/>
          <p:cNvSpPr/>
          <p:nvPr>
            <p:ph type="title"/>
          </p:nvPr>
        </p:nvSpPr>
        <p:spPr>
          <a:prstGeom prst="rect">
            <a:avLst/>
          </a:prstGeom>
        </p:spPr>
        <p:txBody>
          <a:bodyPr/>
          <a:lstStyle/>
          <a:p>
            <a:pPr/>
            <a:r>
              <a:t>Title Text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Shape 76"/>
          <p:cNvSpPr/>
          <p:nvPr>
            <p:ph type="title"/>
          </p:nvPr>
        </p:nvSpPr>
        <p:spPr>
          <a:prstGeom prst="rect">
            <a:avLst/>
          </a:prstGeom>
        </p:spPr>
        <p:txBody>
          <a:bodyPr/>
          <a:lstStyle/>
          <a:p>
            <a:pPr/>
            <a:r>
              <a:t>Title Text</a:t>
            </a:r>
          </a:p>
        </p:txBody>
      </p:sp>
      <p:sp>
        <p:nvSpPr>
          <p:cNvPr id="77" name="Shape 7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hape 78"/>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Shape 87"/>
          <p:cNvSpPr/>
          <p:nvPr>
            <p:ph type="title"/>
          </p:nvPr>
        </p:nvSpPr>
        <p:spPr>
          <a:prstGeom prst="rect">
            <a:avLst/>
          </a:prstGeom>
        </p:spPr>
        <p:txBody>
          <a:bodyPr/>
          <a:lstStyle/>
          <a:p>
            <a:pPr/>
            <a:r>
              <a:t>Title Text</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
        <p:nvSpPr>
          <p:cNvPr id="4" name="Shape 4"/>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000000"/>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3.xml"/><Relationship Id="rId3" Type="http://schemas.openxmlformats.org/officeDocument/2006/relationships/image" Target="../media/image8.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fragmentedpodcast.com/episodes/021/" TargetMode="Externa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cs.gradle.org/current/userguide/jacoco_plugin.html" TargetMode="Externa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2.xml"/><Relationship Id="rId3" Type="http://schemas.openxmlformats.org/officeDocument/2006/relationships/image" Target="../media/image7.jpe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8.xml"/><Relationship Id="rId3" Type="http://schemas.openxmlformats.org/officeDocument/2006/relationships/hyperlink" Target="https://github.com/rebootd/ComputeristReader" TargetMode="External"/><Relationship Id="rId4" Type="http://schemas.openxmlformats.org/officeDocument/2006/relationships/hyperlink" Target="https://github.com/chiuki" TargetMode="External"/><Relationship Id="rId5" Type="http://schemas.openxmlformats.org/officeDocument/2006/relationships/hyperlink" Target="https://github.com/donnfelker" TargetMode="External"/><Relationship Id="rId6" Type="http://schemas.openxmlformats.org/officeDocument/2006/relationships/hyperlink" Target="https://github.com/googlesamples/android-testing" TargetMode="External"/><Relationship Id="rId7" Type="http://schemas.openxmlformats.org/officeDocument/2006/relationships/hyperlink" Target="http://www.meetup.com/DenverDroids/events/224537126/" TargetMode="External"/><Relationship Id="rId8" Type="http://schemas.openxmlformats.org/officeDocument/2006/relationships/hyperlink" Target="http://blog.sqisland.com/2015/10/how-i-prepared-my-keynote.html" TargetMode="External"/><Relationship Id="rId9" Type="http://schemas.openxmlformats.org/officeDocument/2006/relationships/hyperlink" Target="http://www.donnfelker.com/materials-from-hdc09-testing-with-mocks-talk/" TargetMode="External"/><Relationship Id="rId10" Type="http://schemas.openxmlformats.org/officeDocument/2006/relationships/hyperlink" Target="http://www.donnfelker.com/integration-testing/"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github.com/rebootd/ComputeristReader" TargetMode="External"/><Relationship Id="rId3" Type="http://schemas.openxmlformats.org/officeDocument/2006/relationships/hyperlink" Target="http://computerist.co" TargetMode="External"/><Relationship Id="rId4" Type="http://schemas.openxmlformats.org/officeDocument/2006/relationships/hyperlink" Target="https://github.com/rebootd" TargetMode="External"/><Relationship Id="rId5" Type="http://schemas.openxmlformats.org/officeDocument/2006/relationships/hyperlink" Target="https://twitter.com/computeristco" TargetMode="External"/><Relationship Id="rId6" Type="http://schemas.openxmlformats.org/officeDocument/2006/relationships/image" Target="../media/image1.g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jpeg"/><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lvl1pPr defTabSz="379475">
              <a:defRPr spc="172" sz="8632"/>
            </a:lvl1pPr>
          </a:lstStyle>
          <a:p>
            <a:pPr/>
            <a:r>
              <a:t>Android Testing That Doesn’t Suck</a:t>
            </a:r>
          </a:p>
        </p:txBody>
      </p:sp>
      <p:sp>
        <p:nvSpPr>
          <p:cNvPr id="159" name="Shape 159"/>
          <p:cNvSpPr/>
          <p:nvPr>
            <p:ph type="body" sz="quarter" idx="4294967295"/>
          </p:nvPr>
        </p:nvSpPr>
        <p:spPr>
          <a:xfrm>
            <a:off x="673100" y="1270000"/>
            <a:ext cx="11658600" cy="1828800"/>
          </a:xfrm>
          <a:prstGeom prst="rect">
            <a:avLst/>
          </a:prstGeom>
        </p:spPr>
        <p:txBody>
          <a:bodyPr anchor="b"/>
          <a:lstStyle/>
          <a:p>
            <a:pPr marL="0" indent="0" algn="ctr" defTabSz="434340">
              <a:spcBef>
                <a:spcPts val="0"/>
              </a:spcBef>
              <a:buClrTx/>
              <a:buSzTx/>
              <a:buNone/>
              <a:defRPr cap="all" spc="205" sz="5130">
                <a:latin typeface="+mn-lt"/>
                <a:ea typeface="+mn-ea"/>
                <a:cs typeface="+mn-cs"/>
                <a:sym typeface="Futura"/>
              </a:defRPr>
            </a:pPr>
            <a:r>
              <a:t>github:Rebootd</a:t>
            </a:r>
          </a:p>
          <a:p>
            <a:pPr marL="0" indent="0" algn="ctr" defTabSz="434340">
              <a:spcBef>
                <a:spcPts val="0"/>
              </a:spcBef>
              <a:buClrTx/>
              <a:buSzTx/>
              <a:buNone/>
              <a:defRPr cap="all" spc="205" sz="5130">
                <a:latin typeface="+mn-lt"/>
                <a:ea typeface="+mn-ea"/>
                <a:cs typeface="+mn-cs"/>
                <a:sym typeface="Futura"/>
              </a:defRPr>
            </a:pPr>
            <a:r>
              <a:t>@computeristco</a:t>
            </a:r>
          </a:p>
        </p:txBody>
      </p:sp>
      <p:sp>
        <p:nvSpPr>
          <p:cNvPr id="160" name="Shape 160"/>
          <p:cNvSpPr/>
          <p:nvPr>
            <p:ph type="sldNum" sz="quarter" idx="2"/>
          </p:nvPr>
        </p:nvSpPr>
        <p:spPr>
          <a:xfrm>
            <a:off x="6388604" y="923163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Shape 161"/>
          <p:cNvSpPr/>
          <p:nvPr/>
        </p:nvSpPr>
        <p:spPr>
          <a:xfrm>
            <a:off x="673100" y="6550233"/>
            <a:ext cx="11658600" cy="7706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spcBef>
                <a:spcPts val="3400"/>
              </a:spcBef>
              <a:defRPr spc="56" sz="2800"/>
            </a:lvl1pPr>
          </a:lstStyle>
          <a:p>
            <a:pPr/>
            <a:r>
              <a:t>getting started…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22" name="Shape 222"/>
          <p:cNvSpPr/>
          <p:nvPr>
            <p:ph type="title"/>
          </p:nvPr>
        </p:nvSpPr>
        <p:spPr>
          <a:prstGeom prst="rect">
            <a:avLst/>
          </a:prstGeom>
        </p:spPr>
        <p:txBody>
          <a:bodyPr/>
          <a:lstStyle>
            <a:lvl1pPr defTabSz="452627">
              <a:defRPr spc="79" sz="3959"/>
            </a:lvl1pPr>
          </a:lstStyle>
          <a:p>
            <a:pPr/>
            <a:r>
              <a:t>Tools</a:t>
            </a:r>
          </a:p>
        </p:txBody>
      </p:sp>
      <p:pic>
        <p:nvPicPr>
          <p:cNvPr id="223"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224"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25" name="Shape 225"/>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pic>
        <p:nvPicPr>
          <p:cNvPr id="226" name="wrench.png"/>
          <p:cNvPicPr>
            <a:picLocks noChangeAspect="1"/>
          </p:cNvPicPr>
          <p:nvPr/>
        </p:nvPicPr>
        <p:blipFill>
          <a:blip r:embed="rId3">
            <a:extLst/>
          </a:blip>
          <a:stretch>
            <a:fillRect/>
          </a:stretch>
        </p:blipFill>
        <p:spPr>
          <a:xfrm>
            <a:off x="69161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27" name="Shape 227"/>
          <p:cNvSpPr/>
          <p:nvPr/>
        </p:nvSpPr>
        <p:spPr>
          <a:xfrm>
            <a:off x="7868970" y="2141723"/>
            <a:ext cx="17626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Espresso</a:t>
            </a:r>
          </a:p>
        </p:txBody>
      </p:sp>
      <p:pic>
        <p:nvPicPr>
          <p:cNvPr id="228" name="wrench.png"/>
          <p:cNvPicPr>
            <a:picLocks noChangeAspect="1"/>
          </p:cNvPicPr>
          <p:nvPr/>
        </p:nvPicPr>
        <p:blipFill>
          <a:blip r:embed="rId3">
            <a:extLst/>
          </a:blip>
          <a:stretch>
            <a:fillRect/>
          </a:stretch>
        </p:blipFill>
        <p:spPr>
          <a:xfrm>
            <a:off x="3918953" y="3227573"/>
            <a:ext cx="952501" cy="952501"/>
          </a:xfrm>
          <a:prstGeom prst="rect">
            <a:avLst/>
          </a:prstGeom>
          <a:ln w="12700">
            <a:miter lim="400000"/>
          </a:ln>
          <a:effectLst>
            <a:outerShdw sx="100000" sy="100000" kx="0" ky="0" algn="b" rotWithShape="0" blurRad="190500" dist="8455" dir="5400000">
              <a:srgbClr val="000000"/>
            </a:outerShdw>
          </a:effectLst>
        </p:spPr>
      </p:pic>
      <p:sp>
        <p:nvSpPr>
          <p:cNvPr id="229" name="Shape 229"/>
          <p:cNvSpPr/>
          <p:nvPr/>
        </p:nvSpPr>
        <p:spPr>
          <a:xfrm>
            <a:off x="5226646" y="3246623"/>
            <a:ext cx="356750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4600">
                <a:solidFill>
                  <a:srgbClr val="000000"/>
                </a:solidFill>
              </a:defRPr>
            </a:lvl1pPr>
          </a:lstStyle>
          <a:p>
            <a:pPr/>
            <a:r>
              <a:t>UIAutomator</a:t>
            </a:r>
          </a:p>
        </p:txBody>
      </p:sp>
      <p:pic>
        <p:nvPicPr>
          <p:cNvPr id="230" name="wrench.png"/>
          <p:cNvPicPr>
            <a:picLocks noChangeAspect="1"/>
          </p:cNvPicPr>
          <p:nvPr/>
        </p:nvPicPr>
        <p:blipFill>
          <a:blip r:embed="rId3">
            <a:extLst/>
          </a:blip>
          <a:stretch>
            <a:fillRect/>
          </a:stretch>
        </p:blipFill>
        <p:spPr>
          <a:xfrm>
            <a:off x="3868153" y="4262623"/>
            <a:ext cx="1003301" cy="1003301"/>
          </a:xfrm>
          <a:prstGeom prst="rect">
            <a:avLst/>
          </a:prstGeom>
          <a:ln w="12700">
            <a:miter lim="400000"/>
          </a:ln>
          <a:effectLst>
            <a:outerShdw sx="100000" sy="100000" kx="0" ky="0" algn="b" rotWithShape="0" blurRad="190500" dist="8455" dir="5400000">
              <a:srgbClr val="000000"/>
            </a:outerShdw>
          </a:effectLst>
        </p:spPr>
      </p:pic>
      <p:sp>
        <p:nvSpPr>
          <p:cNvPr id="231" name="Shape 231"/>
          <p:cNvSpPr/>
          <p:nvPr/>
        </p:nvSpPr>
        <p:spPr>
          <a:xfrm>
            <a:off x="5246293" y="4300723"/>
            <a:ext cx="2512214"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5200">
                <a:solidFill>
                  <a:srgbClr val="000000"/>
                </a:solidFill>
              </a:defRPr>
            </a:lvl1pPr>
          </a:lstStyle>
          <a:p>
            <a:pPr/>
            <a:r>
              <a:t>Monkey</a:t>
            </a:r>
          </a:p>
        </p:txBody>
      </p:sp>
      <p:sp>
        <p:nvSpPr>
          <p:cNvPr id="232" name="Shape 232"/>
          <p:cNvSpPr/>
          <p:nvPr>
            <p:ph type="sldNum" sz="quarter" idx="2"/>
          </p:nvPr>
        </p:nvSpPr>
        <p:spPr>
          <a:xfrm>
            <a:off x="6337298" y="9232900"/>
            <a:ext cx="330206"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Shape 233"/>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lvl1pPr defTabSz="452627">
              <a:defRPr spc="79" sz="3959"/>
            </a:lvl1pPr>
          </a:lstStyle>
          <a:p>
            <a:pPr/>
            <a:r>
              <a:t>Tools</a:t>
            </a:r>
          </a:p>
        </p:txBody>
      </p:sp>
      <p:pic>
        <p:nvPicPr>
          <p:cNvPr id="236"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237"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38" name="Shape 238"/>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pic>
        <p:nvPicPr>
          <p:cNvPr id="239" name="wrench.png"/>
          <p:cNvPicPr>
            <a:picLocks noChangeAspect="1"/>
          </p:cNvPicPr>
          <p:nvPr/>
        </p:nvPicPr>
        <p:blipFill>
          <a:blip r:embed="rId3">
            <a:extLst/>
          </a:blip>
          <a:stretch>
            <a:fillRect/>
          </a:stretch>
        </p:blipFill>
        <p:spPr>
          <a:xfrm>
            <a:off x="69161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40" name="Shape 240"/>
          <p:cNvSpPr/>
          <p:nvPr/>
        </p:nvSpPr>
        <p:spPr>
          <a:xfrm>
            <a:off x="7868970" y="2141723"/>
            <a:ext cx="17626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Espresso</a:t>
            </a:r>
          </a:p>
        </p:txBody>
      </p:sp>
      <p:pic>
        <p:nvPicPr>
          <p:cNvPr id="241" name="wrench.png"/>
          <p:cNvPicPr>
            <a:picLocks noChangeAspect="1"/>
          </p:cNvPicPr>
          <p:nvPr/>
        </p:nvPicPr>
        <p:blipFill>
          <a:blip r:embed="rId3">
            <a:extLst/>
          </a:blip>
          <a:stretch>
            <a:fillRect/>
          </a:stretch>
        </p:blipFill>
        <p:spPr>
          <a:xfrm>
            <a:off x="3918953" y="3227573"/>
            <a:ext cx="952501" cy="952501"/>
          </a:xfrm>
          <a:prstGeom prst="rect">
            <a:avLst/>
          </a:prstGeom>
          <a:ln w="12700">
            <a:miter lim="400000"/>
          </a:ln>
          <a:effectLst>
            <a:outerShdw sx="100000" sy="100000" kx="0" ky="0" algn="b" rotWithShape="0" blurRad="190500" dist="8455" dir="5400000">
              <a:srgbClr val="000000"/>
            </a:outerShdw>
          </a:effectLst>
        </p:spPr>
      </p:pic>
      <p:sp>
        <p:nvSpPr>
          <p:cNvPr id="242" name="Shape 242"/>
          <p:cNvSpPr/>
          <p:nvPr/>
        </p:nvSpPr>
        <p:spPr>
          <a:xfrm>
            <a:off x="5226646" y="3246623"/>
            <a:ext cx="356750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4600">
                <a:solidFill>
                  <a:srgbClr val="000000"/>
                </a:solidFill>
              </a:defRPr>
            </a:lvl1pPr>
          </a:lstStyle>
          <a:p>
            <a:pPr/>
            <a:r>
              <a:t>UIAutomator</a:t>
            </a:r>
          </a:p>
        </p:txBody>
      </p:sp>
      <p:pic>
        <p:nvPicPr>
          <p:cNvPr id="243" name="wrench.png"/>
          <p:cNvPicPr>
            <a:picLocks noChangeAspect="1"/>
          </p:cNvPicPr>
          <p:nvPr/>
        </p:nvPicPr>
        <p:blipFill>
          <a:blip r:embed="rId3">
            <a:extLst/>
          </a:blip>
          <a:stretch>
            <a:fillRect/>
          </a:stretch>
        </p:blipFill>
        <p:spPr>
          <a:xfrm>
            <a:off x="3868153" y="4262623"/>
            <a:ext cx="1003301" cy="1003301"/>
          </a:xfrm>
          <a:prstGeom prst="rect">
            <a:avLst/>
          </a:prstGeom>
          <a:ln w="12700">
            <a:miter lim="400000"/>
          </a:ln>
          <a:effectLst>
            <a:outerShdw sx="100000" sy="100000" kx="0" ky="0" algn="b" rotWithShape="0" blurRad="190500" dist="8455" dir="5400000">
              <a:srgbClr val="000000"/>
            </a:outerShdw>
          </a:effectLst>
        </p:spPr>
      </p:pic>
      <p:sp>
        <p:nvSpPr>
          <p:cNvPr id="244" name="Shape 244"/>
          <p:cNvSpPr/>
          <p:nvPr/>
        </p:nvSpPr>
        <p:spPr>
          <a:xfrm>
            <a:off x="5246293" y="4300723"/>
            <a:ext cx="2512214"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5200">
                <a:solidFill>
                  <a:srgbClr val="000000"/>
                </a:solidFill>
              </a:defRPr>
            </a:lvl1pPr>
          </a:lstStyle>
          <a:p>
            <a:pPr/>
            <a:r>
              <a:t>Monkey</a:t>
            </a:r>
          </a:p>
        </p:txBody>
      </p:sp>
      <p:pic>
        <p:nvPicPr>
          <p:cNvPr id="245" name="wrench.png"/>
          <p:cNvPicPr>
            <a:picLocks noChangeAspect="1"/>
          </p:cNvPicPr>
          <p:nvPr/>
        </p:nvPicPr>
        <p:blipFill>
          <a:blip r:embed="rId3">
            <a:extLst/>
          </a:blip>
          <a:stretch>
            <a:fillRect/>
          </a:stretch>
        </p:blipFill>
        <p:spPr>
          <a:xfrm>
            <a:off x="3766553" y="5443723"/>
            <a:ext cx="1104901" cy="1104901"/>
          </a:xfrm>
          <a:prstGeom prst="rect">
            <a:avLst/>
          </a:prstGeom>
          <a:ln w="12700">
            <a:miter lim="400000"/>
          </a:ln>
          <a:effectLst>
            <a:outerShdw sx="100000" sy="100000" kx="0" ky="0" algn="b" rotWithShape="0" blurRad="190500" dist="8455" dir="5400000">
              <a:srgbClr val="000000"/>
            </a:outerShdw>
          </a:effectLst>
        </p:spPr>
      </p:pic>
      <p:sp>
        <p:nvSpPr>
          <p:cNvPr id="246" name="Shape 246"/>
          <p:cNvSpPr/>
          <p:nvPr/>
        </p:nvSpPr>
        <p:spPr>
          <a:xfrm>
            <a:off x="5297017" y="5519923"/>
            <a:ext cx="3375966" cy="1104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5800">
                <a:solidFill>
                  <a:srgbClr val="000000"/>
                </a:solidFill>
              </a:defRPr>
            </a:lvl1pPr>
          </a:lstStyle>
          <a:p>
            <a:pPr/>
            <a:r>
              <a:t>Robotium</a:t>
            </a:r>
          </a:p>
        </p:txBody>
      </p:sp>
      <p:sp>
        <p:nvSpPr>
          <p:cNvPr id="247" name="Shape 247"/>
          <p:cNvSpPr/>
          <p:nvPr>
            <p:ph type="sldNum" sz="quarter" idx="2"/>
          </p:nvPr>
        </p:nvSpPr>
        <p:spPr>
          <a:xfrm>
            <a:off x="6344937" y="9232900"/>
            <a:ext cx="314927"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hape 248"/>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50" name="Shape 250"/>
          <p:cNvSpPr/>
          <p:nvPr>
            <p:ph type="title"/>
          </p:nvPr>
        </p:nvSpPr>
        <p:spPr>
          <a:prstGeom prst="rect">
            <a:avLst/>
          </a:prstGeom>
        </p:spPr>
        <p:txBody>
          <a:bodyPr/>
          <a:lstStyle>
            <a:lvl1pPr defTabSz="452627">
              <a:defRPr spc="79" sz="3959"/>
            </a:lvl1pPr>
          </a:lstStyle>
          <a:p>
            <a:pPr/>
            <a:r>
              <a:t>Tools</a:t>
            </a:r>
          </a:p>
        </p:txBody>
      </p:sp>
      <p:pic>
        <p:nvPicPr>
          <p:cNvPr id="251"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252"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53" name="Shape 253"/>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pic>
        <p:nvPicPr>
          <p:cNvPr id="254" name="wrench.png"/>
          <p:cNvPicPr>
            <a:picLocks noChangeAspect="1"/>
          </p:cNvPicPr>
          <p:nvPr/>
        </p:nvPicPr>
        <p:blipFill>
          <a:blip r:embed="rId3">
            <a:extLst/>
          </a:blip>
          <a:stretch>
            <a:fillRect/>
          </a:stretch>
        </p:blipFill>
        <p:spPr>
          <a:xfrm>
            <a:off x="69161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55" name="Shape 255"/>
          <p:cNvSpPr/>
          <p:nvPr/>
        </p:nvSpPr>
        <p:spPr>
          <a:xfrm>
            <a:off x="7868970" y="2141723"/>
            <a:ext cx="17626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Espresso</a:t>
            </a:r>
          </a:p>
        </p:txBody>
      </p:sp>
      <p:pic>
        <p:nvPicPr>
          <p:cNvPr id="256" name="wrench.png"/>
          <p:cNvPicPr>
            <a:picLocks noChangeAspect="1"/>
          </p:cNvPicPr>
          <p:nvPr/>
        </p:nvPicPr>
        <p:blipFill>
          <a:blip r:embed="rId3">
            <a:extLst/>
          </a:blip>
          <a:stretch>
            <a:fillRect/>
          </a:stretch>
        </p:blipFill>
        <p:spPr>
          <a:xfrm>
            <a:off x="3918953" y="3227573"/>
            <a:ext cx="952501" cy="952501"/>
          </a:xfrm>
          <a:prstGeom prst="rect">
            <a:avLst/>
          </a:prstGeom>
          <a:ln w="12700">
            <a:miter lim="400000"/>
          </a:ln>
          <a:effectLst>
            <a:outerShdw sx="100000" sy="100000" kx="0" ky="0" algn="b" rotWithShape="0" blurRad="190500" dist="8455" dir="5400000">
              <a:srgbClr val="000000"/>
            </a:outerShdw>
          </a:effectLst>
        </p:spPr>
      </p:pic>
      <p:sp>
        <p:nvSpPr>
          <p:cNvPr id="257" name="Shape 257"/>
          <p:cNvSpPr/>
          <p:nvPr/>
        </p:nvSpPr>
        <p:spPr>
          <a:xfrm>
            <a:off x="5226646" y="3246623"/>
            <a:ext cx="356750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4600">
                <a:solidFill>
                  <a:srgbClr val="000000"/>
                </a:solidFill>
              </a:defRPr>
            </a:lvl1pPr>
          </a:lstStyle>
          <a:p>
            <a:pPr/>
            <a:r>
              <a:t>UIAutomator</a:t>
            </a:r>
          </a:p>
        </p:txBody>
      </p:sp>
      <p:pic>
        <p:nvPicPr>
          <p:cNvPr id="258" name="wrench.png"/>
          <p:cNvPicPr>
            <a:picLocks noChangeAspect="1"/>
          </p:cNvPicPr>
          <p:nvPr/>
        </p:nvPicPr>
        <p:blipFill>
          <a:blip r:embed="rId3">
            <a:extLst/>
          </a:blip>
          <a:stretch>
            <a:fillRect/>
          </a:stretch>
        </p:blipFill>
        <p:spPr>
          <a:xfrm>
            <a:off x="3868153" y="4262623"/>
            <a:ext cx="1003301" cy="1003301"/>
          </a:xfrm>
          <a:prstGeom prst="rect">
            <a:avLst/>
          </a:prstGeom>
          <a:ln w="12700">
            <a:miter lim="400000"/>
          </a:ln>
          <a:effectLst>
            <a:outerShdw sx="100000" sy="100000" kx="0" ky="0" algn="b" rotWithShape="0" blurRad="190500" dist="8455" dir="5400000">
              <a:srgbClr val="000000"/>
            </a:outerShdw>
          </a:effectLst>
        </p:spPr>
      </p:pic>
      <p:sp>
        <p:nvSpPr>
          <p:cNvPr id="259" name="Shape 259"/>
          <p:cNvSpPr/>
          <p:nvPr/>
        </p:nvSpPr>
        <p:spPr>
          <a:xfrm>
            <a:off x="5246293" y="4300723"/>
            <a:ext cx="2512214"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5200">
                <a:solidFill>
                  <a:srgbClr val="000000"/>
                </a:solidFill>
              </a:defRPr>
            </a:lvl1pPr>
          </a:lstStyle>
          <a:p>
            <a:pPr/>
            <a:r>
              <a:t>Monkey</a:t>
            </a:r>
          </a:p>
        </p:txBody>
      </p:sp>
      <p:pic>
        <p:nvPicPr>
          <p:cNvPr id="260" name="wrench.png"/>
          <p:cNvPicPr>
            <a:picLocks noChangeAspect="1"/>
          </p:cNvPicPr>
          <p:nvPr/>
        </p:nvPicPr>
        <p:blipFill>
          <a:blip r:embed="rId3">
            <a:extLst/>
          </a:blip>
          <a:stretch>
            <a:fillRect/>
          </a:stretch>
        </p:blipFill>
        <p:spPr>
          <a:xfrm>
            <a:off x="3766553" y="5443723"/>
            <a:ext cx="1104901" cy="1104901"/>
          </a:xfrm>
          <a:prstGeom prst="rect">
            <a:avLst/>
          </a:prstGeom>
          <a:ln w="12700">
            <a:miter lim="400000"/>
          </a:ln>
          <a:effectLst>
            <a:outerShdw sx="100000" sy="100000" kx="0" ky="0" algn="b" rotWithShape="0" blurRad="190500" dist="8455" dir="5400000">
              <a:srgbClr val="000000"/>
            </a:outerShdw>
          </a:effectLst>
        </p:spPr>
      </p:pic>
      <p:sp>
        <p:nvSpPr>
          <p:cNvPr id="261" name="Shape 261"/>
          <p:cNvSpPr/>
          <p:nvPr/>
        </p:nvSpPr>
        <p:spPr>
          <a:xfrm>
            <a:off x="5297017" y="5519923"/>
            <a:ext cx="3375966" cy="1104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5800">
                <a:solidFill>
                  <a:srgbClr val="000000"/>
                </a:solidFill>
              </a:defRPr>
            </a:lvl1pPr>
          </a:lstStyle>
          <a:p>
            <a:pPr/>
            <a:r>
              <a:t>Robotium</a:t>
            </a:r>
          </a:p>
        </p:txBody>
      </p:sp>
      <p:pic>
        <p:nvPicPr>
          <p:cNvPr id="262" name="wrench.png"/>
          <p:cNvPicPr>
            <a:picLocks noChangeAspect="1"/>
          </p:cNvPicPr>
          <p:nvPr/>
        </p:nvPicPr>
        <p:blipFill>
          <a:blip r:embed="rId3">
            <a:extLst/>
          </a:blip>
          <a:stretch>
            <a:fillRect/>
          </a:stretch>
        </p:blipFill>
        <p:spPr>
          <a:xfrm>
            <a:off x="3604702" y="7120123"/>
            <a:ext cx="1266752" cy="1266752"/>
          </a:xfrm>
          <a:prstGeom prst="rect">
            <a:avLst/>
          </a:prstGeom>
          <a:ln w="12700">
            <a:miter lim="400000"/>
          </a:ln>
          <a:effectLst>
            <a:outerShdw sx="100000" sy="100000" kx="0" ky="0" algn="b" rotWithShape="0" blurRad="190500" dist="8455" dir="5400000">
              <a:srgbClr val="000000"/>
            </a:outerShdw>
          </a:effectLst>
        </p:spPr>
      </p:pic>
      <p:sp>
        <p:nvSpPr>
          <p:cNvPr id="263" name="Shape 263"/>
          <p:cNvSpPr/>
          <p:nvPr/>
        </p:nvSpPr>
        <p:spPr>
          <a:xfrm>
            <a:off x="5253990" y="7247123"/>
            <a:ext cx="4300221"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6400">
                <a:solidFill>
                  <a:srgbClr val="000000"/>
                </a:solidFill>
              </a:defRPr>
            </a:lvl1pPr>
          </a:lstStyle>
          <a:p>
            <a:pPr/>
            <a:r>
              <a:t>Robolectric</a:t>
            </a:r>
          </a:p>
        </p:txBody>
      </p:sp>
      <p:pic>
        <p:nvPicPr>
          <p:cNvPr id="264" name="angel-halo-with-wings-hi.png"/>
          <p:cNvPicPr>
            <a:picLocks noChangeAspect="1"/>
          </p:cNvPicPr>
          <p:nvPr/>
        </p:nvPicPr>
        <p:blipFill>
          <a:blip r:embed="rId4">
            <a:alphaModFix amt="22590"/>
            <a:extLst/>
          </a:blip>
          <a:stretch>
            <a:fillRect/>
          </a:stretch>
        </p:blipFill>
        <p:spPr>
          <a:xfrm>
            <a:off x="5805911" y="6231201"/>
            <a:ext cx="3134884" cy="2095147"/>
          </a:xfrm>
          <a:prstGeom prst="rect">
            <a:avLst/>
          </a:prstGeom>
          <a:ln w="12700">
            <a:miter lim="400000"/>
          </a:ln>
          <a:effectLst>
            <a:outerShdw sx="100000" sy="100000" kx="0" ky="0" algn="b" rotWithShape="0" blurRad="190500" dist="8455" dir="5400000">
              <a:srgbClr val="000000"/>
            </a:outerShdw>
          </a:effectLst>
        </p:spPr>
      </p:pic>
      <p:sp>
        <p:nvSpPr>
          <p:cNvPr id="265" name="Shape 265"/>
          <p:cNvSpPr/>
          <p:nvPr>
            <p:ph type="sldNum" sz="quarter" idx="2"/>
          </p:nvPr>
        </p:nvSpPr>
        <p:spPr>
          <a:xfrm>
            <a:off x="6338990" y="9232900"/>
            <a:ext cx="326821"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Shape 266"/>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lvl1pPr defTabSz="452627">
              <a:defRPr spc="79" sz="3959"/>
            </a:lvl1pPr>
          </a:lstStyle>
          <a:p>
            <a:pPr/>
            <a:r>
              <a:t>how do I make it easy</a:t>
            </a:r>
          </a:p>
        </p:txBody>
      </p:sp>
      <p:sp>
        <p:nvSpPr>
          <p:cNvPr id="269" name="Shape 269"/>
          <p:cNvSpPr/>
          <p:nvPr>
            <p:ph type="sldNum" sz="quarter" idx="2"/>
          </p:nvPr>
        </p:nvSpPr>
        <p:spPr>
          <a:xfrm>
            <a:off x="6338339" y="9232900"/>
            <a:ext cx="32812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0" name="Shape 270"/>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271" name="Shape 271"/>
          <p:cNvSpPr/>
          <p:nvPr/>
        </p:nvSpPr>
        <p:spPr>
          <a:xfrm>
            <a:off x="627771" y="1670050"/>
            <a:ext cx="2952044" cy="4527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26571" indent="-326571" algn="l">
              <a:lnSpc>
                <a:spcPct val="150000"/>
              </a:lnSpc>
              <a:buClr>
                <a:srgbClr val="000000"/>
              </a:buClr>
              <a:buSzPct val="75000"/>
              <a:buChar char="•"/>
              <a:defRPr sz="3000">
                <a:solidFill>
                  <a:srgbClr val="000000"/>
                </a:solidFill>
              </a:defRPr>
            </a:pPr>
            <a:r>
              <a:t>Base classes</a:t>
            </a:r>
          </a:p>
          <a:p>
            <a:pPr marL="326571" indent="-326571" algn="l">
              <a:lnSpc>
                <a:spcPct val="150000"/>
              </a:lnSpc>
              <a:buClr>
                <a:srgbClr val="000000"/>
              </a:buClr>
              <a:buSzPct val="75000"/>
              <a:buChar char="•"/>
              <a:defRPr sz="3000">
                <a:solidFill>
                  <a:srgbClr val="000000"/>
                </a:solidFill>
              </a:defRPr>
            </a:pPr>
            <a:r>
              <a:t>Mocking</a:t>
            </a:r>
          </a:p>
          <a:p>
            <a:pPr marL="326571" indent="-326571" algn="l">
              <a:lnSpc>
                <a:spcPct val="150000"/>
              </a:lnSpc>
              <a:buClr>
                <a:srgbClr val="000000"/>
              </a:buClr>
              <a:buSzPct val="75000"/>
              <a:buChar char="•"/>
              <a:defRPr sz="3000">
                <a:solidFill>
                  <a:srgbClr val="000000"/>
                </a:solidFill>
              </a:defRPr>
            </a:pPr>
            <a:r>
              <a:t>DI</a:t>
            </a:r>
          </a:p>
          <a:p>
            <a:pPr marL="326571" indent="-326571" algn="l">
              <a:lnSpc>
                <a:spcPct val="150000"/>
              </a:lnSpc>
              <a:buClr>
                <a:srgbClr val="000000"/>
              </a:buClr>
              <a:buSzPct val="75000"/>
              <a:buChar char="•"/>
              <a:defRPr sz="3000">
                <a:solidFill>
                  <a:srgbClr val="000000"/>
                </a:solidFill>
              </a:defRPr>
            </a:pPr>
            <a:r>
              <a:t>OSS</a:t>
            </a:r>
          </a:p>
          <a:p>
            <a:pPr marL="326571" indent="-326571" algn="l">
              <a:lnSpc>
                <a:spcPct val="150000"/>
              </a:lnSpc>
              <a:buClr>
                <a:srgbClr val="000000"/>
              </a:buClr>
              <a:buSzPct val="75000"/>
              <a:buChar char="•"/>
              <a:defRPr sz="3000">
                <a:solidFill>
                  <a:srgbClr val="000000"/>
                </a:solidFill>
              </a:defRPr>
            </a:pPr>
            <a:r>
              <a:t>Gradle scripts</a:t>
            </a:r>
          </a:p>
          <a:p>
            <a:pPr marL="326571" indent="-326571" algn="l">
              <a:lnSpc>
                <a:spcPct val="150000"/>
              </a:lnSpc>
              <a:buClr>
                <a:srgbClr val="000000"/>
              </a:buClr>
              <a:buSzPct val="75000"/>
              <a:buChar char="•"/>
              <a:defRPr sz="3000">
                <a:solidFill>
                  <a:srgbClr val="000000"/>
                </a:solidFill>
              </a:defRPr>
            </a:pPr>
            <a:r>
              <a:t>Build Server</a:t>
            </a:r>
          </a:p>
        </p:txBody>
      </p:sp>
      <p:pic>
        <p:nvPicPr>
          <p:cNvPr id="272" name="stop.jpg"/>
          <p:cNvPicPr>
            <a:picLocks noChangeAspect="1"/>
          </p:cNvPicPr>
          <p:nvPr/>
        </p:nvPicPr>
        <p:blipFill>
          <a:blip r:embed="rId3">
            <a:extLst/>
          </a:blip>
          <a:stretch>
            <a:fillRect/>
          </a:stretch>
        </p:blipFill>
        <p:spPr>
          <a:xfrm>
            <a:off x="6617168" y="4575482"/>
            <a:ext cx="4706867" cy="4542126"/>
          </a:xfrm>
          <a:prstGeom prst="rect">
            <a:avLst/>
          </a:prstGeom>
          <a:ln w="12700">
            <a:miter lim="400000"/>
          </a:ln>
          <a:effectLst>
            <a:outerShdw sx="100000" sy="100000" kx="0" ky="0" algn="b" rotWithShape="0" blurRad="190500" dist="8455" dir="5400000">
              <a:srgbClr val="000000"/>
            </a:outerShdw>
          </a:effectLst>
        </p:spPr>
      </p:pic>
      <p:sp>
        <p:nvSpPr>
          <p:cNvPr id="273" name="Shape 273"/>
          <p:cNvSpPr/>
          <p:nvPr/>
        </p:nvSpPr>
        <p:spPr>
          <a:xfrm>
            <a:off x="5960244" y="3829050"/>
            <a:ext cx="6020715"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Just say no to “friction burn” image search</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lvl1pPr defTabSz="452627">
              <a:defRPr spc="79" sz="3959"/>
            </a:lvl1pPr>
          </a:lstStyle>
          <a:p>
            <a:pPr/>
            <a:r>
              <a:t>Mocking</a:t>
            </a:r>
          </a:p>
        </p:txBody>
      </p:sp>
      <p:sp>
        <p:nvSpPr>
          <p:cNvPr id="276" name="Shape 276"/>
          <p:cNvSpPr/>
          <p:nvPr>
            <p:ph type="sldNum" sz="quarter" idx="2"/>
          </p:nvPr>
        </p:nvSpPr>
        <p:spPr>
          <a:xfrm>
            <a:off x="6338990" y="9232900"/>
            <a:ext cx="326821"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 name="Shape 277"/>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278" name="Screen Shot 2015-10-28 at 8.43.42 PM.png"/>
          <p:cNvPicPr>
            <a:picLocks noChangeAspect="1"/>
          </p:cNvPicPr>
          <p:nvPr/>
        </p:nvPicPr>
        <p:blipFill>
          <a:blip r:embed="rId3">
            <a:extLst/>
          </a:blip>
          <a:stretch>
            <a:fillRect/>
          </a:stretch>
        </p:blipFill>
        <p:spPr>
          <a:xfrm>
            <a:off x="2116265" y="1663933"/>
            <a:ext cx="8772270" cy="2050662"/>
          </a:xfrm>
          <a:prstGeom prst="rect">
            <a:avLst/>
          </a:prstGeom>
          <a:ln w="12700">
            <a:miter lim="400000"/>
          </a:ln>
          <a:effectLst>
            <a:outerShdw sx="100000" sy="100000" kx="0" ky="0" algn="b" rotWithShape="0" blurRad="190500" dist="8455" dir="5400000">
              <a:srgbClr val="000000"/>
            </a:outerShdw>
          </a:effectLst>
        </p:spPr>
      </p:pic>
      <p:pic>
        <p:nvPicPr>
          <p:cNvPr id="279" name="Screen Shot 2015-10-28 at 8.43.57 PM.png"/>
          <p:cNvPicPr>
            <a:picLocks noChangeAspect="1"/>
          </p:cNvPicPr>
          <p:nvPr/>
        </p:nvPicPr>
        <p:blipFill>
          <a:blip r:embed="rId4">
            <a:extLst/>
          </a:blip>
          <a:stretch>
            <a:fillRect/>
          </a:stretch>
        </p:blipFill>
        <p:spPr>
          <a:xfrm>
            <a:off x="2125462" y="4045027"/>
            <a:ext cx="8753876" cy="2039632"/>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lvl1pPr defTabSz="452627">
              <a:defRPr spc="79" sz="3959"/>
            </a:lvl1pPr>
          </a:lstStyle>
          <a:p>
            <a:pPr/>
            <a:r>
              <a:t>Dependency INjection</a:t>
            </a:r>
          </a:p>
        </p:txBody>
      </p:sp>
      <p:sp>
        <p:nvSpPr>
          <p:cNvPr id="282" name="Shape 282"/>
          <p:cNvSpPr/>
          <p:nvPr>
            <p:ph type="sldNum" sz="quarter" idx="2"/>
          </p:nvPr>
        </p:nvSpPr>
        <p:spPr>
          <a:xfrm>
            <a:off x="6338990" y="9232900"/>
            <a:ext cx="326821"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Shape 283"/>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284" name="Screen Shot 2015-10-28 at 8.44.48 PM.png"/>
          <p:cNvPicPr>
            <a:picLocks noChangeAspect="1"/>
          </p:cNvPicPr>
          <p:nvPr/>
        </p:nvPicPr>
        <p:blipFill>
          <a:blip r:embed="rId3">
            <a:extLst/>
          </a:blip>
          <a:stretch>
            <a:fillRect/>
          </a:stretch>
        </p:blipFill>
        <p:spPr>
          <a:xfrm>
            <a:off x="2533455" y="1445147"/>
            <a:ext cx="7937890" cy="3078522"/>
          </a:xfrm>
          <a:prstGeom prst="rect">
            <a:avLst/>
          </a:prstGeom>
          <a:ln w="12700">
            <a:miter lim="400000"/>
          </a:ln>
          <a:effectLst>
            <a:outerShdw sx="100000" sy="100000" kx="0" ky="0" algn="b" rotWithShape="0" blurRad="190500" dist="8455" dir="5400000">
              <a:srgbClr val="000000"/>
            </a:outerShdw>
          </a:effectLst>
        </p:spPr>
      </p:pic>
      <p:pic>
        <p:nvPicPr>
          <p:cNvPr id="285" name="Screen Shot 2015-10-28 at 8.44.55 PM.png"/>
          <p:cNvPicPr>
            <a:picLocks noChangeAspect="1"/>
          </p:cNvPicPr>
          <p:nvPr/>
        </p:nvPicPr>
        <p:blipFill>
          <a:blip r:embed="rId4">
            <a:extLst/>
          </a:blip>
          <a:stretch>
            <a:fillRect/>
          </a:stretch>
        </p:blipFill>
        <p:spPr>
          <a:xfrm>
            <a:off x="2540499" y="4774797"/>
            <a:ext cx="7923802" cy="2301975"/>
          </a:xfrm>
          <a:prstGeom prst="rect">
            <a:avLst/>
          </a:prstGeom>
          <a:ln w="12700">
            <a:miter lim="400000"/>
          </a:ln>
          <a:effectLst>
            <a:outerShdw sx="100000" sy="100000" kx="0" ky="0" algn="b" rotWithShape="0" blurRad="190500" dist="8455" dir="5400000">
              <a:srgbClr val="000000"/>
            </a:outerShdw>
          </a:effectLst>
        </p:spPr>
      </p:pic>
      <p:sp>
        <p:nvSpPr>
          <p:cNvPr id="286" name="Shape 286"/>
          <p:cNvSpPr/>
          <p:nvPr/>
        </p:nvSpPr>
        <p:spPr>
          <a:xfrm>
            <a:off x="2930753" y="7327900"/>
            <a:ext cx="7143294"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Diving Deeper with Dagger - Fragmented Podcast</a:t>
            </a:r>
          </a:p>
          <a:p>
            <a:pPr/>
            <a:r>
              <a:rPr u="sng">
                <a:hlinkClick r:id="rId5" invalidUrl="" action="" tgtFrame="" tooltip="" history="1" highlightClick="0" endSnd="0"/>
              </a:rPr>
              <a:t>http://fragmentedpodcast.com/episodes/021/</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lvl1pPr defTabSz="452627">
              <a:defRPr spc="79" sz="3959"/>
            </a:lvl1pPr>
          </a:lstStyle>
          <a:p>
            <a:pPr/>
            <a:r>
              <a:t>code coverage</a:t>
            </a:r>
          </a:p>
        </p:txBody>
      </p:sp>
      <p:sp>
        <p:nvSpPr>
          <p:cNvPr id="289" name="Shape 289"/>
          <p:cNvSpPr/>
          <p:nvPr>
            <p:ph type="sldNum" sz="quarter" idx="2"/>
          </p:nvPr>
        </p:nvSpPr>
        <p:spPr>
          <a:xfrm>
            <a:off x="6339772" y="9232900"/>
            <a:ext cx="325258"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Shape 290"/>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291" name="Shape 291"/>
          <p:cNvSpPr/>
          <p:nvPr/>
        </p:nvSpPr>
        <p:spPr>
          <a:xfrm>
            <a:off x="1549704" y="1231899"/>
            <a:ext cx="990539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JaCoCo: </a:t>
            </a:r>
            <a:r>
              <a:rPr u="sng">
                <a:hlinkClick r:id="rId2" invalidUrl="" action="" tgtFrame="" tooltip="" history="1" highlightClick="0" endSnd="0"/>
              </a:rPr>
              <a:t>https://docs.gradle.org/current/userguide/jacoco_plugin.html</a:t>
            </a:r>
          </a:p>
        </p:txBody>
      </p:sp>
      <p:pic>
        <p:nvPicPr>
          <p:cNvPr id="292" name="Screen Shot 2015-11-13 at 2.14.20 PM.png"/>
          <p:cNvPicPr>
            <a:picLocks noChangeAspect="1"/>
          </p:cNvPicPr>
          <p:nvPr/>
        </p:nvPicPr>
        <p:blipFill>
          <a:blip r:embed="rId3">
            <a:extLst/>
          </a:blip>
          <a:stretch>
            <a:fillRect/>
          </a:stretch>
        </p:blipFill>
        <p:spPr>
          <a:xfrm>
            <a:off x="2249099" y="1747825"/>
            <a:ext cx="8506602" cy="1871758"/>
          </a:xfrm>
          <a:prstGeom prst="rect">
            <a:avLst/>
          </a:prstGeom>
          <a:ln w="12700">
            <a:miter lim="400000"/>
          </a:ln>
          <a:effectLst>
            <a:outerShdw sx="100000" sy="100000" kx="0" ky="0" algn="b" rotWithShape="0" blurRad="190500" dist="8455" dir="5400000">
              <a:srgbClr val="000000"/>
            </a:outerShdw>
          </a:effectLst>
        </p:spPr>
      </p:pic>
      <p:pic>
        <p:nvPicPr>
          <p:cNvPr id="293" name="Screen Shot 2015-11-13 at 2.14.30 PM.png"/>
          <p:cNvPicPr>
            <a:picLocks noChangeAspect="1"/>
          </p:cNvPicPr>
          <p:nvPr/>
        </p:nvPicPr>
        <p:blipFill>
          <a:blip r:embed="rId4">
            <a:extLst/>
          </a:blip>
          <a:stretch>
            <a:fillRect/>
          </a:stretch>
        </p:blipFill>
        <p:spPr>
          <a:xfrm>
            <a:off x="2214259" y="3716407"/>
            <a:ext cx="8576282" cy="2818568"/>
          </a:xfrm>
          <a:prstGeom prst="rect">
            <a:avLst/>
          </a:prstGeom>
          <a:ln w="12700">
            <a:miter lim="400000"/>
          </a:ln>
          <a:effectLst>
            <a:outerShdw sx="100000" sy="100000" kx="0" ky="0" algn="b" rotWithShape="0" blurRad="190500" dist="8455" dir="5400000">
              <a:srgbClr val="000000"/>
            </a:outerShdw>
          </a:effectLst>
        </p:spPr>
      </p:pic>
      <p:pic>
        <p:nvPicPr>
          <p:cNvPr id="294" name="Screen Shot 2015-11-13 at 2.21.30 PM.png"/>
          <p:cNvPicPr>
            <a:picLocks noChangeAspect="1"/>
          </p:cNvPicPr>
          <p:nvPr/>
        </p:nvPicPr>
        <p:blipFill>
          <a:blip r:embed="rId5">
            <a:extLst/>
          </a:blip>
          <a:stretch>
            <a:fillRect/>
          </a:stretch>
        </p:blipFill>
        <p:spPr>
          <a:xfrm>
            <a:off x="2249099" y="6631799"/>
            <a:ext cx="8506602" cy="2542041"/>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96" name="Shape 296"/>
          <p:cNvSpPr/>
          <p:nvPr>
            <p:ph type="title"/>
          </p:nvPr>
        </p:nvSpPr>
        <p:spPr>
          <a:prstGeom prst="rect">
            <a:avLst/>
          </a:prstGeom>
        </p:spPr>
        <p:txBody>
          <a:bodyPr/>
          <a:lstStyle>
            <a:lvl1pPr defTabSz="452627">
              <a:defRPr spc="79" sz="3959"/>
            </a:lvl1pPr>
          </a:lstStyle>
          <a:p>
            <a:pPr/>
            <a:r>
              <a:t>Start writing tests</a:t>
            </a:r>
          </a:p>
        </p:txBody>
      </p:sp>
      <p:sp>
        <p:nvSpPr>
          <p:cNvPr id="297" name="Shape 297"/>
          <p:cNvSpPr/>
          <p:nvPr>
            <p:ph type="sldNum" sz="quarter" idx="2"/>
          </p:nvPr>
        </p:nvSpPr>
        <p:spPr>
          <a:xfrm>
            <a:off x="6340206" y="9232900"/>
            <a:ext cx="32439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Shape 298"/>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299" name="Shape 299"/>
          <p:cNvSpPr/>
          <p:nvPr/>
        </p:nvSpPr>
        <p:spPr>
          <a:xfrm>
            <a:off x="4560519" y="1327150"/>
            <a:ext cx="3883762"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Keep it really simple at first</a:t>
            </a:r>
          </a:p>
        </p:txBody>
      </p:sp>
      <p:pic>
        <p:nvPicPr>
          <p:cNvPr id="300" name="Screen Shot 2015-11-13 at 1.16.39 PM.png"/>
          <p:cNvPicPr>
            <a:picLocks noChangeAspect="1"/>
          </p:cNvPicPr>
          <p:nvPr/>
        </p:nvPicPr>
        <p:blipFill>
          <a:blip r:embed="rId2">
            <a:extLst/>
          </a:blip>
          <a:stretch>
            <a:fillRect/>
          </a:stretch>
        </p:blipFill>
        <p:spPr>
          <a:xfrm>
            <a:off x="1012281" y="2005505"/>
            <a:ext cx="10980238" cy="3345992"/>
          </a:xfrm>
          <a:prstGeom prst="rect">
            <a:avLst/>
          </a:prstGeom>
          <a:ln w="12700">
            <a:miter lim="400000"/>
          </a:ln>
          <a:effectLst>
            <a:outerShdw sx="100000" sy="100000" kx="0" ky="0" algn="b" rotWithShape="0" blurRad="190500" dist="8455" dir="5400000">
              <a:srgbClr val="000000"/>
            </a:outerShdw>
          </a:effectLst>
        </p:spPr>
      </p:pic>
      <p:sp>
        <p:nvSpPr>
          <p:cNvPr id="301" name="Shape 301"/>
          <p:cNvSpPr/>
          <p:nvPr/>
        </p:nvSpPr>
        <p:spPr>
          <a:xfrm>
            <a:off x="1733651" y="6800850"/>
            <a:ext cx="9537498" cy="2197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Reality Check.</a:t>
            </a:r>
          </a:p>
          <a:p>
            <a:pPr/>
            <a:r>
              <a:t>Getting started is the hardest part when you’re the only developer. </a:t>
            </a:r>
          </a:p>
          <a:p>
            <a:pPr/>
            <a:r>
              <a:t>Getting buy-in is the hardest part when you work on a team.</a:t>
            </a:r>
          </a:p>
          <a:p>
            <a:pPr/>
          </a:p>
          <a:p>
            <a:pPr/>
            <a:r>
              <a:t>Also: If you are getting tired of doing it, so is the team.</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452627">
              <a:defRPr spc="79" sz="3959"/>
            </a:lvl1pPr>
          </a:lstStyle>
          <a:p>
            <a:pPr/>
            <a:r>
              <a:t>Start writing tests</a:t>
            </a:r>
          </a:p>
        </p:txBody>
      </p:sp>
      <p:sp>
        <p:nvSpPr>
          <p:cNvPr id="304" name="Shape 304"/>
          <p:cNvSpPr/>
          <p:nvPr>
            <p:ph type="sldNum" sz="quarter" idx="2"/>
          </p:nvPr>
        </p:nvSpPr>
        <p:spPr>
          <a:xfrm>
            <a:off x="6338643" y="9232900"/>
            <a:ext cx="32751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5" name="Shape 305"/>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306" name="Screen Shot 2015-11-13 at 1.18.21 PM.png"/>
          <p:cNvPicPr>
            <a:picLocks noChangeAspect="1"/>
          </p:cNvPicPr>
          <p:nvPr/>
        </p:nvPicPr>
        <p:blipFill>
          <a:blip r:embed="rId2">
            <a:extLst/>
          </a:blip>
          <a:stretch>
            <a:fillRect/>
          </a:stretch>
        </p:blipFill>
        <p:spPr>
          <a:xfrm>
            <a:off x="1332981" y="2068459"/>
            <a:ext cx="10338838" cy="7089882"/>
          </a:xfrm>
          <a:prstGeom prst="rect">
            <a:avLst/>
          </a:prstGeom>
          <a:ln w="12700">
            <a:miter lim="400000"/>
          </a:ln>
          <a:effectLst>
            <a:outerShdw sx="100000" sy="100000" kx="0" ky="0" algn="b" rotWithShape="0" blurRad="190500" dist="8455" dir="5400000">
              <a:srgbClr val="000000"/>
            </a:outerShdw>
          </a:effectLst>
        </p:spPr>
      </p:pic>
      <p:sp>
        <p:nvSpPr>
          <p:cNvPr id="307" name="Shape 307"/>
          <p:cNvSpPr/>
          <p:nvPr/>
        </p:nvSpPr>
        <p:spPr>
          <a:xfrm>
            <a:off x="2812491" y="1327150"/>
            <a:ext cx="7379818"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Then do something more meaningful, but still simple</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lvl1pPr defTabSz="452627">
              <a:defRPr spc="79" sz="3959"/>
            </a:lvl1pPr>
          </a:lstStyle>
          <a:p>
            <a:pPr/>
            <a:r>
              <a:t>running your tests</a:t>
            </a:r>
          </a:p>
        </p:txBody>
      </p:sp>
      <p:sp>
        <p:nvSpPr>
          <p:cNvPr id="310" name="Shape 310"/>
          <p:cNvSpPr/>
          <p:nvPr>
            <p:ph type="sldNum" sz="quarter" idx="2"/>
          </p:nvPr>
        </p:nvSpPr>
        <p:spPr>
          <a:xfrm>
            <a:off x="6339164" y="9232900"/>
            <a:ext cx="32647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1" name="Shape 311"/>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312" name="Screen Shot 2015-10-28 at 8.42.38 PM.png"/>
          <p:cNvPicPr>
            <a:picLocks noChangeAspect="1"/>
          </p:cNvPicPr>
          <p:nvPr/>
        </p:nvPicPr>
        <p:blipFill>
          <a:blip r:embed="rId3">
            <a:extLst/>
          </a:blip>
          <a:stretch>
            <a:fillRect/>
          </a:stretch>
        </p:blipFill>
        <p:spPr>
          <a:xfrm>
            <a:off x="3228975" y="2435508"/>
            <a:ext cx="6546850" cy="4167046"/>
          </a:xfrm>
          <a:prstGeom prst="rect">
            <a:avLst/>
          </a:prstGeom>
          <a:ln w="12700">
            <a:miter lim="400000"/>
          </a:ln>
          <a:effectLst>
            <a:outerShdw sx="100000" sy="100000" kx="0" ky="0" algn="b" rotWithShape="0" blurRad="190500" dist="8455" dir="5400000">
              <a:srgbClr val="000000"/>
            </a:outerShdw>
          </a:effectLst>
        </p:spPr>
      </p:pic>
      <p:pic>
        <p:nvPicPr>
          <p:cNvPr id="313" name="Screen Shot 2015-10-28 at 8.42.18 PM.png"/>
          <p:cNvPicPr>
            <a:picLocks noChangeAspect="1"/>
          </p:cNvPicPr>
          <p:nvPr/>
        </p:nvPicPr>
        <p:blipFill>
          <a:blip r:embed="rId4">
            <a:extLst/>
          </a:blip>
          <a:stretch>
            <a:fillRect/>
          </a:stretch>
        </p:blipFill>
        <p:spPr>
          <a:xfrm>
            <a:off x="9805028" y="2437573"/>
            <a:ext cx="2757041" cy="5468585"/>
          </a:xfrm>
          <a:prstGeom prst="rect">
            <a:avLst/>
          </a:prstGeom>
          <a:ln w="12700">
            <a:miter lim="400000"/>
          </a:ln>
          <a:effectLst>
            <a:outerShdw sx="100000" sy="100000" kx="0" ky="0" algn="b" rotWithShape="0" blurRad="190500" dist="8455" dir="5400000">
              <a:srgbClr val="000000"/>
            </a:outerShdw>
          </a:effectLst>
        </p:spPr>
      </p:pic>
      <p:pic>
        <p:nvPicPr>
          <p:cNvPr id="314" name="Screen Shot 2015-10-28 at 8.41.13 PM.png"/>
          <p:cNvPicPr>
            <a:picLocks noChangeAspect="1"/>
          </p:cNvPicPr>
          <p:nvPr/>
        </p:nvPicPr>
        <p:blipFill>
          <a:blip r:embed="rId5">
            <a:extLst/>
          </a:blip>
          <a:stretch>
            <a:fillRect/>
          </a:stretch>
        </p:blipFill>
        <p:spPr>
          <a:xfrm>
            <a:off x="775841" y="4755604"/>
            <a:ext cx="2438649" cy="2080526"/>
          </a:xfrm>
          <a:prstGeom prst="rect">
            <a:avLst/>
          </a:prstGeom>
          <a:ln w="12700">
            <a:miter lim="400000"/>
          </a:ln>
          <a:effectLst>
            <a:outerShdw sx="100000" sy="100000" kx="0" ky="0" algn="b" rotWithShape="0" blurRad="190500" dist="8455" dir="5400000">
              <a:srgbClr val="000000"/>
            </a:outerShdw>
          </a:effectLst>
        </p:spPr>
      </p:pic>
      <p:pic>
        <p:nvPicPr>
          <p:cNvPr id="315" name="Screen Shot 2015-10-28 at 8.41.33 PM.png"/>
          <p:cNvPicPr>
            <a:picLocks noChangeAspect="1"/>
          </p:cNvPicPr>
          <p:nvPr/>
        </p:nvPicPr>
        <p:blipFill>
          <a:blip r:embed="rId6">
            <a:extLst/>
          </a:blip>
          <a:stretch>
            <a:fillRect/>
          </a:stretch>
        </p:blipFill>
        <p:spPr>
          <a:xfrm>
            <a:off x="775841" y="2441831"/>
            <a:ext cx="2438649" cy="2157942"/>
          </a:xfrm>
          <a:prstGeom prst="rect">
            <a:avLst/>
          </a:prstGeom>
          <a:ln w="12700">
            <a:miter lim="400000"/>
          </a:ln>
          <a:effectLst>
            <a:outerShdw sx="100000" sy="100000" kx="0" ky="0" algn="b" rotWithShape="0" blurRad="190500" dist="8455" dir="5400000">
              <a:srgbClr val="000000"/>
            </a:outerShdw>
          </a:effectLst>
        </p:spPr>
      </p:pic>
      <p:pic>
        <p:nvPicPr>
          <p:cNvPr id="316" name="Screen Shot 2015-10-28 at 8.52.24 PM.png"/>
          <p:cNvPicPr>
            <a:picLocks noChangeAspect="1"/>
          </p:cNvPicPr>
          <p:nvPr/>
        </p:nvPicPr>
        <p:blipFill>
          <a:blip r:embed="rId7">
            <a:extLst/>
          </a:blip>
          <a:stretch>
            <a:fillRect/>
          </a:stretch>
        </p:blipFill>
        <p:spPr>
          <a:xfrm>
            <a:off x="776147" y="6672982"/>
            <a:ext cx="9004887" cy="151542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defTabSz="452627">
              <a:defRPr spc="79" sz="3959"/>
            </a:lvl1pPr>
          </a:lstStyle>
          <a:p>
            <a:pPr/>
            <a:r>
              <a:t>Testing?</a:t>
            </a:r>
          </a:p>
        </p:txBody>
      </p:sp>
      <p:pic>
        <p:nvPicPr>
          <p:cNvPr id="164" name="wo0Kz.jpg"/>
          <p:cNvPicPr>
            <a:picLocks noChangeAspect="1"/>
          </p:cNvPicPr>
          <p:nvPr/>
        </p:nvPicPr>
        <p:blipFill>
          <a:blip r:embed="rId3">
            <a:extLst/>
          </a:blip>
          <a:stretch>
            <a:fillRect/>
          </a:stretch>
        </p:blipFill>
        <p:spPr>
          <a:xfrm>
            <a:off x="0" y="1549400"/>
            <a:ext cx="13004800" cy="8128000"/>
          </a:xfrm>
          <a:prstGeom prst="rect">
            <a:avLst/>
          </a:prstGeom>
          <a:ln w="12700">
            <a:miter lim="400000"/>
          </a:ln>
          <a:effectLst>
            <a:outerShdw sx="100000" sy="100000" kx="0" ky="0" algn="b" rotWithShape="0" blurRad="190500" dist="8455" dir="5400000">
              <a:srgbClr val="000000"/>
            </a:outerShdw>
          </a:effectLst>
        </p:spPr>
      </p:pic>
      <p:sp>
        <p:nvSpPr>
          <p:cNvPr id="165" name="Shape 165"/>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hape 166"/>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167" name="Thought-Bubble-V2.png"/>
          <p:cNvPicPr>
            <a:picLocks noChangeAspect="1"/>
          </p:cNvPicPr>
          <p:nvPr/>
        </p:nvPicPr>
        <p:blipFill>
          <a:blip r:embed="rId4">
            <a:extLst/>
          </a:blip>
          <a:stretch>
            <a:fillRect/>
          </a:stretch>
        </p:blipFill>
        <p:spPr>
          <a:xfrm>
            <a:off x="4370734" y="3101863"/>
            <a:ext cx="5027454" cy="2113075"/>
          </a:xfrm>
          <a:prstGeom prst="rect">
            <a:avLst/>
          </a:prstGeom>
          <a:ln w="12700">
            <a:miter lim="400000"/>
          </a:ln>
          <a:effectLst>
            <a:outerShdw sx="100000" sy="100000" kx="0" ky="0" algn="b" rotWithShape="0" blurRad="190500" dist="8455" dir="5400000">
              <a:srgbClr val="000000"/>
            </a:outerShdw>
          </a:effectLst>
        </p:spPr>
      </p:pic>
      <p:sp>
        <p:nvSpPr>
          <p:cNvPr id="168" name="Shape 168"/>
          <p:cNvSpPr/>
          <p:nvPr/>
        </p:nvSpPr>
        <p:spPr>
          <a:xfrm>
            <a:off x="5918200" y="3478950"/>
            <a:ext cx="2660295"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r>
              <a:t>Unit Tests?</a:t>
            </a:r>
          </a:p>
          <a:p>
            <a:pPr algn="l"/>
            <a:r>
              <a:t>Integration Tests?</a:t>
            </a:r>
          </a:p>
          <a:p>
            <a:pPr algn="l"/>
            <a:r>
              <a:t>UI Tests?</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lvl1pPr defTabSz="452627">
              <a:defRPr spc="79" sz="3959"/>
            </a:lvl1pPr>
          </a:lstStyle>
          <a:p>
            <a:pPr/>
            <a:r>
              <a:t>running your tests</a:t>
            </a:r>
          </a:p>
        </p:txBody>
      </p:sp>
      <p:sp>
        <p:nvSpPr>
          <p:cNvPr id="319" name="Shape 319"/>
          <p:cNvSpPr/>
          <p:nvPr>
            <p:ph type="sldNum" sz="quarter" idx="2"/>
          </p:nvPr>
        </p:nvSpPr>
        <p:spPr>
          <a:xfrm>
            <a:off x="6331958" y="923290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Shape 320"/>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321" name="Screen Shot 2015-11-14 at 11.23.58 AM.png"/>
          <p:cNvPicPr>
            <a:picLocks noChangeAspect="1"/>
          </p:cNvPicPr>
          <p:nvPr/>
        </p:nvPicPr>
        <p:blipFill>
          <a:blip r:embed="rId2">
            <a:extLst/>
          </a:blip>
          <a:stretch>
            <a:fillRect/>
          </a:stretch>
        </p:blipFill>
        <p:spPr>
          <a:xfrm>
            <a:off x="914980" y="1960531"/>
            <a:ext cx="11174840" cy="583253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lvl1pPr defTabSz="452627">
              <a:defRPr spc="79" sz="3959"/>
            </a:lvl1pPr>
          </a:lstStyle>
          <a:p>
            <a:pPr/>
            <a:r>
              <a:t>Build server integration</a:t>
            </a:r>
          </a:p>
        </p:txBody>
      </p:sp>
      <p:sp>
        <p:nvSpPr>
          <p:cNvPr id="324" name="Shape 324"/>
          <p:cNvSpPr/>
          <p:nvPr>
            <p:ph type="sldNum" sz="quarter" idx="2"/>
          </p:nvPr>
        </p:nvSpPr>
        <p:spPr>
          <a:xfrm>
            <a:off x="6339425" y="9232900"/>
            <a:ext cx="325952"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5" name="Shape 325"/>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326" name="Screen Shot 2015-10-28 at 9.00.10 PM.png"/>
          <p:cNvPicPr>
            <a:picLocks noChangeAspect="1"/>
          </p:cNvPicPr>
          <p:nvPr/>
        </p:nvPicPr>
        <p:blipFill>
          <a:blip r:embed="rId2">
            <a:extLst/>
          </a:blip>
          <a:stretch>
            <a:fillRect/>
          </a:stretch>
        </p:blipFill>
        <p:spPr>
          <a:xfrm>
            <a:off x="2138988" y="2165698"/>
            <a:ext cx="9971424" cy="5422204"/>
          </a:xfrm>
          <a:prstGeom prst="rect">
            <a:avLst/>
          </a:prstGeom>
          <a:ln w="12700">
            <a:miter lim="400000"/>
          </a:ln>
          <a:effectLst>
            <a:outerShdw sx="100000" sy="100000" kx="0" ky="0" algn="b" rotWithShape="0" blurRad="190500" dist="8455" dir="5400000">
              <a:srgbClr val="000000"/>
            </a:outerShdw>
          </a:effectLst>
        </p:spPr>
      </p:pic>
      <p:pic>
        <p:nvPicPr>
          <p:cNvPr id="327" name="Screen Shot 2015-10-28 at 9.00.58 PM.png"/>
          <p:cNvPicPr>
            <a:picLocks noChangeAspect="1"/>
          </p:cNvPicPr>
          <p:nvPr/>
        </p:nvPicPr>
        <p:blipFill>
          <a:blip r:embed="rId3">
            <a:extLst/>
          </a:blip>
          <a:stretch>
            <a:fillRect/>
          </a:stretch>
        </p:blipFill>
        <p:spPr>
          <a:xfrm>
            <a:off x="678755" y="6773267"/>
            <a:ext cx="8043140" cy="1540976"/>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29" name="Shape 329"/>
          <p:cNvSpPr/>
          <p:nvPr>
            <p:ph type="title"/>
          </p:nvPr>
        </p:nvSpPr>
        <p:spPr>
          <a:prstGeom prst="rect">
            <a:avLst/>
          </a:prstGeom>
        </p:spPr>
        <p:txBody>
          <a:bodyPr/>
          <a:lstStyle>
            <a:lvl1pPr defTabSz="452627">
              <a:defRPr spc="79" sz="3959"/>
            </a:lvl1pPr>
          </a:lstStyle>
          <a:p>
            <a:pPr/>
            <a:r>
              <a:t>Watch Out For…</a:t>
            </a:r>
          </a:p>
        </p:txBody>
      </p:sp>
      <p:sp>
        <p:nvSpPr>
          <p:cNvPr id="330" name="Shape 330"/>
          <p:cNvSpPr/>
          <p:nvPr>
            <p:ph type="sldNum" sz="quarter" idx="2"/>
          </p:nvPr>
        </p:nvSpPr>
        <p:spPr>
          <a:xfrm>
            <a:off x="6331958" y="923290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 name="Shape 331"/>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332" name="danger.jpg"/>
          <p:cNvPicPr>
            <a:picLocks noChangeAspect="1"/>
          </p:cNvPicPr>
          <p:nvPr/>
        </p:nvPicPr>
        <p:blipFill>
          <a:blip r:embed="rId2">
            <a:extLst/>
          </a:blip>
          <a:stretch>
            <a:fillRect/>
          </a:stretch>
        </p:blipFill>
        <p:spPr>
          <a:xfrm>
            <a:off x="7341145" y="1892300"/>
            <a:ext cx="5351160" cy="3679881"/>
          </a:xfrm>
          <a:prstGeom prst="rect">
            <a:avLst/>
          </a:prstGeom>
          <a:ln w="12700">
            <a:miter lim="400000"/>
          </a:ln>
          <a:effectLst>
            <a:outerShdw sx="100000" sy="100000" kx="0" ky="0" algn="b" rotWithShape="0" blurRad="190500" dist="8455" dir="5400000">
              <a:srgbClr val="000000"/>
            </a:outerShdw>
          </a:effectLst>
        </p:spPr>
      </p:pic>
      <p:sp>
        <p:nvSpPr>
          <p:cNvPr id="333" name="Shape 333"/>
          <p:cNvSpPr/>
          <p:nvPr/>
        </p:nvSpPr>
        <p:spPr>
          <a:xfrm>
            <a:off x="736600" y="1936750"/>
            <a:ext cx="5873373" cy="4203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marL="326571" indent="-326571" algn="l">
              <a:lnSpc>
                <a:spcPct val="150000"/>
              </a:lnSpc>
              <a:buClr>
                <a:srgbClr val="000000"/>
              </a:buClr>
              <a:buSzPct val="75000"/>
              <a:buChar char="•"/>
              <a:defRPr sz="2800">
                <a:solidFill>
                  <a:srgbClr val="000000"/>
                </a:solidFill>
              </a:defRPr>
            </a:pPr>
            <a:r>
              <a:t>flavors</a:t>
            </a:r>
          </a:p>
          <a:p>
            <a:pPr marL="326571" indent="-326571" algn="l">
              <a:lnSpc>
                <a:spcPct val="150000"/>
              </a:lnSpc>
              <a:buClr>
                <a:srgbClr val="000000"/>
              </a:buClr>
              <a:buSzPct val="75000"/>
              <a:buChar char="•"/>
              <a:defRPr sz="2800">
                <a:solidFill>
                  <a:srgbClr val="000000"/>
                </a:solidFill>
              </a:defRPr>
            </a:pPr>
            <a:r>
              <a:t>unsupported api features</a:t>
            </a:r>
          </a:p>
          <a:p>
            <a:pPr marL="326571" indent="-326571" algn="l">
              <a:lnSpc>
                <a:spcPct val="150000"/>
              </a:lnSpc>
              <a:buClr>
                <a:srgbClr val="000000"/>
              </a:buClr>
              <a:buSzPct val="75000"/>
              <a:buChar char="•"/>
              <a:defRPr sz="2800">
                <a:solidFill>
                  <a:srgbClr val="000000"/>
                </a:solidFill>
              </a:defRPr>
            </a:pPr>
            <a:r>
              <a:t>slow tests</a:t>
            </a:r>
          </a:p>
          <a:p>
            <a:pPr marL="326571" indent="-326571" algn="l">
              <a:lnSpc>
                <a:spcPct val="150000"/>
              </a:lnSpc>
              <a:buClr>
                <a:srgbClr val="000000"/>
              </a:buClr>
              <a:buSzPct val="75000"/>
              <a:buChar char="•"/>
              <a:defRPr sz="2800">
                <a:solidFill>
                  <a:srgbClr val="000000"/>
                </a:solidFill>
              </a:defRPr>
            </a:pPr>
            <a:r>
              <a:t>asynchronous can’t be tested</a:t>
            </a:r>
          </a:p>
          <a:p>
            <a:pPr marL="326571" indent="-326571" algn="l">
              <a:lnSpc>
                <a:spcPct val="150000"/>
              </a:lnSpc>
              <a:buClr>
                <a:srgbClr val="000000"/>
              </a:buClr>
              <a:buSzPct val="75000"/>
              <a:buChar char="•"/>
              <a:defRPr sz="2800">
                <a:solidFill>
                  <a:srgbClr val="000000"/>
                </a:solidFill>
              </a:defRPr>
            </a:pPr>
            <a:r>
              <a:t>SSL certificate issue with api calls </a:t>
            </a:r>
            <a:br/>
            <a:r>
              <a:t>sometimes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lvl1pPr defTabSz="452627">
              <a:defRPr spc="79" sz="3959"/>
            </a:lvl1pPr>
          </a:lstStyle>
          <a:p>
            <a:pPr/>
            <a:r>
              <a:t>What else?</a:t>
            </a:r>
          </a:p>
        </p:txBody>
      </p:sp>
      <p:sp>
        <p:nvSpPr>
          <p:cNvPr id="336" name="Shape 336"/>
          <p:cNvSpPr/>
          <p:nvPr>
            <p:ph type="sldNum" sz="quarter" idx="2"/>
          </p:nvPr>
        </p:nvSpPr>
        <p:spPr>
          <a:xfrm>
            <a:off x="6331958" y="923290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7" name="Shape 337"/>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338" name="Shape 338"/>
          <p:cNvSpPr/>
          <p:nvPr/>
        </p:nvSpPr>
        <p:spPr>
          <a:xfrm>
            <a:off x="3774744" y="4616450"/>
            <a:ext cx="4166922" cy="3454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r>
              <a:t>UI Testing and build servers?</a:t>
            </a:r>
          </a:p>
          <a:p>
            <a:pPr algn="l"/>
            <a:r>
              <a:t>Appium?</a:t>
            </a:r>
          </a:p>
          <a:p>
            <a:pPr algn="l"/>
            <a:r>
              <a:t>Monkey Runner?</a:t>
            </a:r>
          </a:p>
          <a:p>
            <a:pPr algn="l"/>
            <a:r>
              <a:t>UI Automator?</a:t>
            </a:r>
          </a:p>
          <a:p>
            <a:pPr algn="l"/>
            <a:r>
              <a:t>Ranorex?</a:t>
            </a:r>
          </a:p>
          <a:p>
            <a:pPr algn="l"/>
            <a:r>
              <a:t>Selendroid?</a:t>
            </a:r>
          </a:p>
          <a:p>
            <a:pPr algn="l"/>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lvl1pPr defTabSz="452627">
              <a:defRPr spc="79" sz="3959"/>
            </a:lvl1pPr>
          </a:lstStyle>
          <a:p>
            <a:pPr/>
            <a:r>
              <a:t>Links and References</a:t>
            </a:r>
          </a:p>
        </p:txBody>
      </p:sp>
      <p:sp>
        <p:nvSpPr>
          <p:cNvPr id="341" name="Shape 341"/>
          <p:cNvSpPr/>
          <p:nvPr>
            <p:ph type="sldNum" sz="quarter" idx="2"/>
          </p:nvPr>
        </p:nvSpPr>
        <p:spPr>
          <a:xfrm>
            <a:off x="6332566" y="9232900"/>
            <a:ext cx="339670"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Shape 342"/>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343" name="Shape 343"/>
          <p:cNvSpPr/>
          <p:nvPr/>
        </p:nvSpPr>
        <p:spPr>
          <a:xfrm>
            <a:off x="206044" y="1682750"/>
            <a:ext cx="9414968" cy="5740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a:latin typeface="Avenir Book"/>
                <a:ea typeface="Avenir Book"/>
                <a:cs typeface="Avenir Book"/>
                <a:sym typeface="Avenir Book"/>
              </a:defRPr>
            </a:pPr>
            <a:r>
              <a:t>Code:</a:t>
            </a:r>
          </a:p>
          <a:p>
            <a:pPr algn="l">
              <a:defRPr>
                <a:latin typeface="Avenir Book"/>
                <a:ea typeface="Avenir Book"/>
                <a:cs typeface="Avenir Book"/>
                <a:sym typeface="Avenir Book"/>
              </a:defRPr>
            </a:pPr>
            <a:r>
              <a:rPr u="sng">
                <a:hlinkClick r:id="rId3" invalidUrl="" action="" tgtFrame="" tooltip="" history="1" highlightClick="0" endSnd="0"/>
              </a:rPr>
              <a:t>https://github.com/rebootd/ComputeristReader</a:t>
            </a:r>
          </a:p>
          <a:p>
            <a:pPr algn="l">
              <a:defRPr>
                <a:latin typeface="Avenir Book"/>
                <a:ea typeface="Avenir Book"/>
                <a:cs typeface="Avenir Book"/>
                <a:sym typeface="Avenir Book"/>
              </a:defRPr>
            </a:pPr>
          </a:p>
          <a:p>
            <a:pPr algn="l">
              <a:defRPr>
                <a:latin typeface="Avenir Book"/>
                <a:ea typeface="Avenir Book"/>
                <a:cs typeface="Avenir Book"/>
                <a:sym typeface="Avenir Book"/>
              </a:defRPr>
            </a:pPr>
            <a:r>
              <a:t>GDE’s:</a:t>
            </a:r>
          </a:p>
          <a:p>
            <a:pPr algn="l">
              <a:defRPr>
                <a:latin typeface="Avenir Book"/>
                <a:ea typeface="Avenir Book"/>
                <a:cs typeface="Avenir Book"/>
                <a:sym typeface="Avenir Book"/>
              </a:defRPr>
            </a:pPr>
            <a:r>
              <a:rPr u="sng">
                <a:hlinkClick r:id="rId4" invalidUrl="" action="" tgtFrame="" tooltip="" history="1" highlightClick="0" endSnd="0"/>
              </a:rPr>
              <a:t>https://github.com/chiuki</a:t>
            </a:r>
          </a:p>
          <a:p>
            <a:pPr algn="l">
              <a:defRPr>
                <a:latin typeface="Avenir Book"/>
                <a:ea typeface="Avenir Book"/>
                <a:cs typeface="Avenir Book"/>
                <a:sym typeface="Avenir Book"/>
              </a:defRPr>
            </a:pPr>
            <a:r>
              <a:rPr u="sng">
                <a:hlinkClick r:id="rId5" invalidUrl="" action="" tgtFrame="" tooltip="" history="1" highlightClick="0" endSnd="0"/>
              </a:rPr>
              <a:t>https://github.com/donnfelker</a:t>
            </a:r>
          </a:p>
          <a:p>
            <a:pPr algn="l">
              <a:defRPr>
                <a:latin typeface="Avenir Book"/>
                <a:ea typeface="Avenir Book"/>
                <a:cs typeface="Avenir Book"/>
                <a:sym typeface="Avenir Book"/>
              </a:defRPr>
            </a:pPr>
          </a:p>
          <a:p>
            <a:pPr algn="l">
              <a:lnSpc>
                <a:spcPts val="4500"/>
              </a:lnSpc>
              <a:defRPr>
                <a:latin typeface="Avenir Book"/>
                <a:ea typeface="Avenir Book"/>
                <a:cs typeface="Avenir Book"/>
                <a:sym typeface="Avenir Book"/>
              </a:defRPr>
            </a:pPr>
            <a:r>
              <a:t>Articles &amp; Samples</a:t>
            </a:r>
          </a:p>
          <a:p>
            <a:pPr algn="l">
              <a:lnSpc>
                <a:spcPts val="4300"/>
              </a:lnSpc>
              <a:defRPr sz="2200" u="sng">
                <a:uFill>
                  <a:solidFill>
                    <a:srgbClr val="042EEE"/>
                  </a:solidFill>
                </a:uFill>
                <a:latin typeface="Avenir Book"/>
                <a:ea typeface="Avenir Book"/>
                <a:cs typeface="Avenir Book"/>
                <a:sym typeface="Avenir Book"/>
              </a:defRPr>
            </a:pPr>
            <a:r>
              <a:rPr>
                <a:hlinkClick r:id="rId6" invalidUrl="" action="" tgtFrame="" tooltip="" history="1" highlightClick="0" endSnd="0"/>
              </a:rPr>
              <a:t>https://github.com/googlesamples/android-testing</a:t>
            </a:r>
          </a:p>
          <a:p>
            <a:pPr algn="l">
              <a:lnSpc>
                <a:spcPts val="4300"/>
              </a:lnSpc>
              <a:defRPr sz="2200" u="sng">
                <a:uFill>
                  <a:solidFill>
                    <a:srgbClr val="042EEE"/>
                  </a:solidFill>
                </a:uFill>
                <a:latin typeface="Avenir Book"/>
                <a:ea typeface="Avenir Book"/>
                <a:cs typeface="Avenir Book"/>
                <a:sym typeface="Avenir Book"/>
              </a:defRPr>
            </a:pPr>
            <a:r>
              <a:rPr>
                <a:hlinkClick r:id="rId7" invalidUrl="" action="" tgtFrame="" tooltip="" history="1" highlightClick="0" endSnd="0"/>
              </a:rPr>
              <a:t>http://www.meetup.com/DenverDroids/events/224537126/</a:t>
            </a:r>
            <a:endParaRPr u="none"/>
          </a:p>
          <a:p>
            <a:pPr algn="l">
              <a:lnSpc>
                <a:spcPts val="4300"/>
              </a:lnSpc>
              <a:defRPr sz="2200" u="sng">
                <a:uFill>
                  <a:solidFill>
                    <a:srgbClr val="042EEE"/>
                  </a:solidFill>
                </a:uFill>
                <a:latin typeface="Avenir Book"/>
                <a:ea typeface="Avenir Book"/>
                <a:cs typeface="Avenir Book"/>
                <a:sym typeface="Avenir Book"/>
              </a:defRPr>
            </a:pPr>
            <a:r>
              <a:rPr>
                <a:hlinkClick r:id="rId8" invalidUrl="" action="" tgtFrame="" tooltip="" history="1" highlightClick="0" endSnd="0"/>
              </a:rPr>
              <a:t>http://blog.sqisland.com/2015/10/how-i-prepared-my-keynote.html</a:t>
            </a:r>
            <a:endParaRPr u="none">
              <a:solidFill>
                <a:srgbClr val="000000"/>
              </a:solidFill>
            </a:endParaRPr>
          </a:p>
          <a:p>
            <a:pPr algn="l">
              <a:lnSpc>
                <a:spcPts val="4300"/>
              </a:lnSpc>
              <a:defRPr sz="2200" u="sng">
                <a:uFill>
                  <a:solidFill>
                    <a:srgbClr val="042EEE"/>
                  </a:solidFill>
                </a:uFill>
                <a:latin typeface="Avenir Book"/>
                <a:ea typeface="Avenir Book"/>
                <a:cs typeface="Avenir Book"/>
                <a:sym typeface="Avenir Book"/>
              </a:defRPr>
            </a:pPr>
            <a:r>
              <a:rPr>
                <a:hlinkClick r:id="rId9" invalidUrl="" action="" tgtFrame="" tooltip="" history="1" highlightClick="0" endSnd="0"/>
              </a:rPr>
              <a:t>http://www.donnfelker.com/materials-from-hdc09-testing-with-mocks-talk/</a:t>
            </a:r>
            <a:endParaRPr u="none">
              <a:solidFill>
                <a:srgbClr val="000000"/>
              </a:solidFill>
            </a:endParaRPr>
          </a:p>
          <a:p>
            <a:pPr algn="l">
              <a:lnSpc>
                <a:spcPts val="4300"/>
              </a:lnSpc>
              <a:defRPr sz="2200" u="sng">
                <a:uFill>
                  <a:solidFill>
                    <a:srgbClr val="042EEE"/>
                  </a:solidFill>
                </a:uFill>
                <a:latin typeface="Avenir Book"/>
                <a:ea typeface="Avenir Book"/>
                <a:cs typeface="Avenir Book"/>
                <a:sym typeface="Avenir Book"/>
              </a:defRPr>
            </a:pPr>
            <a:r>
              <a:rPr>
                <a:hlinkClick r:id="rId10" invalidUrl="" action="" tgtFrame="" tooltip="" history="1" highlightClick="0" endSnd="0"/>
              </a:rPr>
              <a:t>http://www.donnfelker.com/integration-testing/</a:t>
            </a:r>
            <a:endParaRPr u="none">
              <a:solidFill>
                <a:srgbClr val="000000"/>
              </a:solidFill>
            </a:endParaRP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lvl1pPr defTabSz="452627">
              <a:defRPr spc="79" sz="3959"/>
            </a:lvl1pPr>
          </a:lstStyle>
          <a:p>
            <a:pPr/>
            <a:r>
              <a:t>To be continued…</a:t>
            </a:r>
          </a:p>
        </p:txBody>
      </p:sp>
      <p:sp>
        <p:nvSpPr>
          <p:cNvPr id="346" name="Shape 346"/>
          <p:cNvSpPr/>
          <p:nvPr>
            <p:ph type="sldNum" sz="quarter" idx="2"/>
          </p:nvPr>
        </p:nvSpPr>
        <p:spPr>
          <a:xfrm>
            <a:off x="6331958" y="9232900"/>
            <a:ext cx="340885"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Shape 347"/>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
        <p:nvSpPr>
          <p:cNvPr id="348" name="Shape 348"/>
          <p:cNvSpPr/>
          <p:nvPr/>
        </p:nvSpPr>
        <p:spPr>
          <a:xfrm>
            <a:off x="75031" y="1746250"/>
            <a:ext cx="9132723" cy="6807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3200"/>
            </a:pPr>
            <a:r>
              <a:t>Resources:</a:t>
            </a:r>
          </a:p>
          <a:p>
            <a:pPr algn="l">
              <a:defRPr sz="3200"/>
            </a:pPr>
            <a:r>
              <a:t>http://slides….</a:t>
            </a:r>
          </a:p>
          <a:p>
            <a:pPr algn="l">
              <a:defRPr sz="3200"/>
            </a:pPr>
            <a:r>
              <a:rPr u="sng">
                <a:hlinkClick r:id="rId2" invalidUrl="" action="" tgtFrame="" tooltip="" history="1" highlightClick="0" endSnd="0"/>
              </a:rPr>
              <a:t>https://github.com/rebootd/ComputeristReader</a:t>
            </a:r>
          </a:p>
          <a:p>
            <a:pPr algn="l">
              <a:defRPr sz="3200"/>
            </a:pPr>
          </a:p>
          <a:p>
            <a:pPr algn="l">
              <a:defRPr sz="3200"/>
            </a:pPr>
          </a:p>
          <a:p>
            <a:pPr algn="l">
              <a:defRPr sz="3200"/>
            </a:pPr>
          </a:p>
          <a:p>
            <a:pPr algn="l">
              <a:defRPr sz="3200"/>
            </a:pPr>
          </a:p>
          <a:p>
            <a:pPr algn="l">
              <a:defRPr sz="3200"/>
            </a:pPr>
          </a:p>
          <a:p>
            <a:pPr algn="l">
              <a:defRPr sz="3200"/>
            </a:pPr>
            <a:r>
              <a:t>Contact:</a:t>
            </a:r>
          </a:p>
          <a:p>
            <a:pPr algn="l">
              <a:defRPr sz="3200"/>
            </a:pPr>
            <a:r>
              <a:rPr u="sng">
                <a:hlinkClick r:id="rId3" invalidUrl="" action="" tgtFrame="" tooltip="" history="1" highlightClick="0" endSnd="0"/>
              </a:rPr>
              <a:t>http://computerist.co</a:t>
            </a:r>
          </a:p>
          <a:p>
            <a:pPr algn="l">
              <a:defRPr sz="3200"/>
            </a:pPr>
            <a:r>
              <a:rPr u="sng">
                <a:hlinkClick r:id="rId4" invalidUrl="" action="" tgtFrame="" tooltip="" history="1" highlightClick="0" endSnd="0"/>
              </a:rPr>
              <a:t>https://github.com/rebootd</a:t>
            </a:r>
          </a:p>
          <a:p>
            <a:pPr algn="l">
              <a:defRPr sz="3200"/>
            </a:pPr>
            <a:r>
              <a:rPr u="sng">
                <a:hlinkClick r:id="rId5" invalidUrl="" action="" tgtFrame="" tooltip="" history="1" highlightClick="0" endSnd="0"/>
              </a:rPr>
              <a:t>https://twitter.com/computeristco</a:t>
            </a:r>
          </a:p>
        </p:txBody>
      </p:sp>
      <p:pic>
        <p:nvPicPr>
          <p:cNvPr id="349" name="bubble.gif"/>
          <p:cNvPicPr>
            <a:picLocks noChangeAspect="1"/>
          </p:cNvPicPr>
          <p:nvPr/>
        </p:nvPicPr>
        <p:blipFill>
          <a:blip r:embed="rId6">
            <a:extLst/>
          </a:blip>
          <a:stretch>
            <a:fillRect/>
          </a:stretch>
        </p:blipFill>
        <p:spPr>
          <a:xfrm>
            <a:off x="9340423" y="6110436"/>
            <a:ext cx="3345681" cy="3031186"/>
          </a:xfrm>
          <a:prstGeom prst="rect">
            <a:avLst/>
          </a:prstGeom>
          <a:ln w="12700">
            <a:miter lim="400000"/>
          </a:ln>
          <a:effectLst>
            <a:outerShdw sx="100000" sy="100000" kx="0" ky="0" algn="b" rotWithShape="0" blurRad="190500" dist="8455" dir="5400000">
              <a:srgbClr val="000000"/>
            </a:outerShdw>
          </a:effectLst>
        </p:spPr>
      </p:pic>
      <p:sp>
        <p:nvSpPr>
          <p:cNvPr id="350" name="Shape 350"/>
          <p:cNvSpPr/>
          <p:nvPr/>
        </p:nvSpPr>
        <p:spPr>
          <a:xfrm>
            <a:off x="9614894" y="6470650"/>
            <a:ext cx="2796739"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r>
              <a:t>Ask me about presenting</a:t>
            </a:r>
            <a:br/>
            <a:r>
              <a:t>for your group</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defTabSz="452627">
              <a:defRPr spc="79" sz="3959"/>
            </a:lvl1pPr>
          </a:lstStyle>
          <a:p>
            <a:pPr/>
            <a:r>
              <a:t>Testing?</a:t>
            </a:r>
          </a:p>
        </p:txBody>
      </p:sp>
      <p:pic>
        <p:nvPicPr>
          <p:cNvPr id="171" name="wo0Kz.jpg"/>
          <p:cNvPicPr>
            <a:picLocks noChangeAspect="1"/>
          </p:cNvPicPr>
          <p:nvPr/>
        </p:nvPicPr>
        <p:blipFill>
          <a:blip r:embed="rId2">
            <a:extLst/>
          </a:blip>
          <a:stretch>
            <a:fillRect/>
          </a:stretch>
        </p:blipFill>
        <p:spPr>
          <a:xfrm>
            <a:off x="0" y="1549400"/>
            <a:ext cx="13004800" cy="8128000"/>
          </a:xfrm>
          <a:prstGeom prst="rect">
            <a:avLst/>
          </a:prstGeom>
          <a:ln w="12700">
            <a:miter lim="400000"/>
          </a:ln>
          <a:effectLst>
            <a:outerShdw sx="100000" sy="100000" kx="0" ky="0" algn="b" rotWithShape="0" blurRad="190500" dist="8455" dir="5400000">
              <a:srgbClr val="000000"/>
            </a:outerShdw>
          </a:effectLst>
        </p:spPr>
      </p:pic>
      <p:sp>
        <p:nvSpPr>
          <p:cNvPr id="172" name="Shape 172"/>
          <p:cNvSpPr/>
          <p:nvPr/>
        </p:nvSpPr>
        <p:spPr>
          <a:xfrm>
            <a:off x="5163870" y="5200650"/>
            <a:ext cx="6798259" cy="317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lnSpc>
                <a:spcPct val="150000"/>
              </a:lnSpc>
              <a:buSzPct val="100000"/>
              <a:buBlip>
                <a:blip r:embed="rId3"/>
              </a:buBlip>
              <a:defRPr sz="3200"/>
            </a:pPr>
            <a:r>
              <a:t>Helps solving problems</a:t>
            </a:r>
          </a:p>
          <a:p>
            <a:pPr marL="228600" indent="-228600" algn="l">
              <a:lnSpc>
                <a:spcPct val="150000"/>
              </a:lnSpc>
              <a:buSzPct val="100000"/>
              <a:buBlip>
                <a:blip r:embed="rId3"/>
              </a:buBlip>
              <a:defRPr sz="3200"/>
            </a:pPr>
            <a:r>
              <a:t>Find bugs faster</a:t>
            </a:r>
          </a:p>
          <a:p>
            <a:pPr marL="228600" indent="-228600" algn="l">
              <a:lnSpc>
                <a:spcPct val="150000"/>
              </a:lnSpc>
              <a:buSzPct val="100000"/>
              <a:buBlip>
                <a:blip r:embed="rId3"/>
              </a:buBlip>
              <a:defRPr sz="3200"/>
            </a:pPr>
            <a:r>
              <a:t>Faster development speed</a:t>
            </a:r>
          </a:p>
          <a:p>
            <a:pPr marL="228600" indent="-228600" algn="l">
              <a:lnSpc>
                <a:spcPct val="150000"/>
              </a:lnSpc>
              <a:buSzPct val="100000"/>
              <a:buBlip>
                <a:blip r:embed="rId3"/>
              </a:buBlip>
              <a:defRPr sz="3200"/>
            </a:pPr>
            <a:r>
              <a:t>Cleaner code</a:t>
            </a:r>
          </a:p>
        </p:txBody>
      </p:sp>
      <p:sp>
        <p:nvSpPr>
          <p:cNvPr id="173" name="Shape 173"/>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Shape 174"/>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defTabSz="452627">
              <a:defRPr spc="79" sz="3959"/>
            </a:lvl1pPr>
          </a:lstStyle>
          <a:p>
            <a:pPr/>
            <a:r>
              <a:t>Testing?</a:t>
            </a:r>
          </a:p>
        </p:txBody>
      </p:sp>
      <p:pic>
        <p:nvPicPr>
          <p:cNvPr id="177" name="wo0Kz.jpg"/>
          <p:cNvPicPr>
            <a:picLocks noChangeAspect="1"/>
          </p:cNvPicPr>
          <p:nvPr/>
        </p:nvPicPr>
        <p:blipFill>
          <a:blip r:embed="rId2">
            <a:extLst/>
          </a:blip>
          <a:stretch>
            <a:fillRect/>
          </a:stretch>
        </p:blipFill>
        <p:spPr>
          <a:xfrm>
            <a:off x="0" y="1549400"/>
            <a:ext cx="13004800" cy="8128000"/>
          </a:xfrm>
          <a:prstGeom prst="rect">
            <a:avLst/>
          </a:prstGeom>
          <a:ln w="12700">
            <a:miter lim="400000"/>
          </a:ln>
          <a:effectLst>
            <a:outerShdw sx="100000" sy="100000" kx="0" ky="0" algn="b" rotWithShape="0" blurRad="190500" dist="8455" dir="5400000">
              <a:srgbClr val="000000"/>
            </a:outerShdw>
          </a:effectLst>
        </p:spPr>
      </p:pic>
      <p:sp>
        <p:nvSpPr>
          <p:cNvPr id="178" name="Shape 178"/>
          <p:cNvSpPr/>
          <p:nvPr/>
        </p:nvSpPr>
        <p:spPr>
          <a:xfrm>
            <a:off x="5163870" y="5200650"/>
            <a:ext cx="6798259" cy="317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28600" indent="-228600" algn="l">
              <a:lnSpc>
                <a:spcPct val="150000"/>
              </a:lnSpc>
              <a:buSzPct val="100000"/>
              <a:buBlip>
                <a:blip r:embed="rId3"/>
              </a:buBlip>
              <a:defRPr sz="3200"/>
            </a:pPr>
            <a:r>
              <a:t>Helps solving problems</a:t>
            </a:r>
          </a:p>
          <a:p>
            <a:pPr marL="228600" indent="-228600" algn="l">
              <a:lnSpc>
                <a:spcPct val="150000"/>
              </a:lnSpc>
              <a:buSzPct val="100000"/>
              <a:buBlip>
                <a:blip r:embed="rId3"/>
              </a:buBlip>
              <a:defRPr sz="3200"/>
            </a:pPr>
            <a:r>
              <a:t>Find bugs faster</a:t>
            </a:r>
          </a:p>
          <a:p>
            <a:pPr marL="228600" indent="-228600" algn="l">
              <a:lnSpc>
                <a:spcPct val="150000"/>
              </a:lnSpc>
              <a:buSzPct val="100000"/>
              <a:buBlip>
                <a:blip r:embed="rId3"/>
              </a:buBlip>
              <a:defRPr sz="3200"/>
            </a:pPr>
            <a:r>
              <a:t>Faster development speed</a:t>
            </a:r>
          </a:p>
          <a:p>
            <a:pPr marL="228600" indent="-228600" algn="l">
              <a:lnSpc>
                <a:spcPct val="150000"/>
              </a:lnSpc>
              <a:buSzPct val="100000"/>
              <a:buBlip>
                <a:blip r:embed="rId3"/>
              </a:buBlip>
              <a:defRPr sz="3200"/>
            </a:pPr>
            <a:r>
              <a:t>Cleaner code</a:t>
            </a:r>
          </a:p>
        </p:txBody>
      </p:sp>
      <p:grpSp>
        <p:nvGrpSpPr>
          <p:cNvPr id="181" name="Group 181"/>
          <p:cNvGrpSpPr/>
          <p:nvPr/>
        </p:nvGrpSpPr>
        <p:grpSpPr>
          <a:xfrm rot="1320000">
            <a:off x="324123" y="3635375"/>
            <a:ext cx="12356554" cy="2921001"/>
            <a:chOff x="0" y="0"/>
            <a:chExt cx="12356553" cy="2921000"/>
          </a:xfrm>
        </p:grpSpPr>
        <p:sp>
          <p:nvSpPr>
            <p:cNvPr id="180" name="Shape 180"/>
            <p:cNvSpPr/>
            <p:nvPr/>
          </p:nvSpPr>
          <p:spPr>
            <a:xfrm>
              <a:off x="38100" y="38099"/>
              <a:ext cx="12280354" cy="28448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defRPr cap="all" sz="7700">
                  <a:solidFill>
                    <a:srgbClr val="DD0000"/>
                  </a:solidFill>
                  <a:effectLst>
                    <a:outerShdw sx="100000" sy="100000" kx="0" ky="0" algn="b" rotWithShape="0" blurRad="12700" dist="63500" dir="18900000">
                      <a:srgbClr val="000000">
                        <a:alpha val="12875"/>
                      </a:srgbClr>
                    </a:outerShdw>
                  </a:effectLst>
                  <a:latin typeface="Avenir Black"/>
                  <a:ea typeface="Avenir Black"/>
                  <a:cs typeface="Avenir Black"/>
                  <a:sym typeface="Avenir Black"/>
                </a:defRPr>
              </a:lvl1pPr>
            </a:lstStyle>
            <a:p>
              <a:pPr>
                <a:defRPr>
                  <a:latin typeface="Chalkboard"/>
                  <a:ea typeface="Chalkboard"/>
                  <a:cs typeface="Chalkboard"/>
                  <a:sym typeface="Chalkboard"/>
                </a:defRPr>
              </a:pPr>
              <a:r>
                <a:rPr>
                  <a:latin typeface="Avenir Black"/>
                  <a:ea typeface="Avenir Black"/>
                  <a:cs typeface="Avenir Black"/>
                  <a:sym typeface="Avenir Black"/>
                </a:rPr>
                <a:t>But I won’t do it if it sucks</a:t>
              </a:r>
            </a:p>
          </p:txBody>
        </p:sp>
        <p:pic>
          <p:nvPicPr>
            <p:cNvPr id="179" name=""/>
            <p:cNvPicPr>
              <a:picLocks noChangeAspect="0"/>
            </p:cNvPicPr>
            <p:nvPr/>
          </p:nvPicPr>
          <p:blipFill>
            <a:blip r:embed="rId4">
              <a:alphaModFix amt="76297"/>
              <a:extLst/>
            </a:blip>
            <a:stretch>
              <a:fillRect/>
            </a:stretch>
          </p:blipFill>
          <p:spPr>
            <a:xfrm>
              <a:off x="0" y="0"/>
              <a:ext cx="12356554" cy="2921001"/>
            </a:xfrm>
            <a:prstGeom prst="rect">
              <a:avLst/>
            </a:prstGeom>
            <a:effectLst/>
          </p:spPr>
        </p:pic>
      </p:grpSp>
      <p:sp>
        <p:nvSpPr>
          <p:cNvPr id="182" name="Shape 182"/>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Shape 183"/>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lvl="1" indent="226313" defTabSz="452627">
              <a:defRPr spc="79" sz="3959"/>
            </a:pPr>
            <a:r>
              <a:t>because philosophy…</a:t>
            </a:r>
          </a:p>
        </p:txBody>
      </p:sp>
      <p:sp>
        <p:nvSpPr>
          <p:cNvPr id="186" name="Shape 186"/>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Shape 187"/>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pic>
        <p:nvPicPr>
          <p:cNvPr id="188" name="Screen Shot 2015-11-14 at 11.20.34 AM.png"/>
          <p:cNvPicPr>
            <a:picLocks noChangeAspect="1"/>
          </p:cNvPicPr>
          <p:nvPr/>
        </p:nvPicPr>
        <p:blipFill>
          <a:blip r:embed="rId2">
            <a:extLst/>
          </a:blip>
          <a:stretch>
            <a:fillRect/>
          </a:stretch>
        </p:blipFill>
        <p:spPr>
          <a:xfrm>
            <a:off x="2019700" y="1873671"/>
            <a:ext cx="8965400" cy="5803058"/>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lvl1pPr defTabSz="452627">
              <a:defRPr spc="79" sz="3959"/>
            </a:lvl1pPr>
          </a:lstStyle>
          <a:p>
            <a:pPr/>
            <a:r>
              <a:t>Tools</a:t>
            </a:r>
          </a:p>
        </p:txBody>
      </p:sp>
      <p:pic>
        <p:nvPicPr>
          <p:cNvPr id="191"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sp>
        <p:nvSpPr>
          <p:cNvPr id="192" name="Shape 192"/>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lvl1pPr defTabSz="452627">
              <a:defRPr spc="79" sz="3959"/>
            </a:lvl1pPr>
          </a:lstStyle>
          <a:p>
            <a:pPr/>
            <a:r>
              <a:t>Tools</a:t>
            </a:r>
          </a:p>
        </p:txBody>
      </p:sp>
      <p:pic>
        <p:nvPicPr>
          <p:cNvPr id="196"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197"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198" name="Shape 198"/>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sp>
        <p:nvSpPr>
          <p:cNvPr id="199" name="Shape 199"/>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Shape 200"/>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lvl1pPr defTabSz="452627">
              <a:defRPr spc="79" sz="3959"/>
            </a:lvl1pPr>
          </a:lstStyle>
          <a:p>
            <a:pPr/>
            <a:r>
              <a:t>Tools</a:t>
            </a:r>
          </a:p>
        </p:txBody>
      </p:sp>
      <p:pic>
        <p:nvPicPr>
          <p:cNvPr id="203"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204"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05" name="Shape 205"/>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pic>
        <p:nvPicPr>
          <p:cNvPr id="206" name="wrench.png"/>
          <p:cNvPicPr>
            <a:picLocks noChangeAspect="1"/>
          </p:cNvPicPr>
          <p:nvPr/>
        </p:nvPicPr>
        <p:blipFill>
          <a:blip r:embed="rId3">
            <a:extLst/>
          </a:blip>
          <a:stretch>
            <a:fillRect/>
          </a:stretch>
        </p:blipFill>
        <p:spPr>
          <a:xfrm>
            <a:off x="69161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07" name="Shape 207"/>
          <p:cNvSpPr/>
          <p:nvPr/>
        </p:nvSpPr>
        <p:spPr>
          <a:xfrm>
            <a:off x="7868970" y="2141723"/>
            <a:ext cx="17626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Espresso</a:t>
            </a:r>
          </a:p>
        </p:txBody>
      </p:sp>
      <p:sp>
        <p:nvSpPr>
          <p:cNvPr id="208" name="Shape 208"/>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9" name="Shape 209"/>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lvl1pPr defTabSz="452627">
              <a:defRPr spc="79" sz="3959"/>
            </a:lvl1pPr>
          </a:lstStyle>
          <a:p>
            <a:pPr/>
            <a:r>
              <a:t>Tools</a:t>
            </a:r>
          </a:p>
        </p:txBody>
      </p:sp>
      <p:pic>
        <p:nvPicPr>
          <p:cNvPr id="212" name="computer tools.png"/>
          <p:cNvPicPr>
            <a:picLocks noChangeAspect="1"/>
          </p:cNvPicPr>
          <p:nvPr/>
        </p:nvPicPr>
        <p:blipFill>
          <a:blip r:embed="rId2">
            <a:extLst/>
          </a:blip>
          <a:stretch>
            <a:fillRect/>
          </a:stretch>
        </p:blipFill>
        <p:spPr>
          <a:xfrm>
            <a:off x="437108" y="1800373"/>
            <a:ext cx="3251201" cy="3251201"/>
          </a:xfrm>
          <a:prstGeom prst="rect">
            <a:avLst/>
          </a:prstGeom>
          <a:ln w="12700">
            <a:miter lim="400000"/>
          </a:ln>
          <a:effectLst>
            <a:outerShdw sx="100000" sy="100000" kx="0" ky="0" algn="b" rotWithShape="0" blurRad="190500" dist="8455" dir="5400000">
              <a:srgbClr val="000000"/>
            </a:outerShdw>
          </a:effectLst>
        </p:spPr>
      </p:pic>
      <p:pic>
        <p:nvPicPr>
          <p:cNvPr id="213" name="wrench.png"/>
          <p:cNvPicPr>
            <a:picLocks noChangeAspect="1"/>
          </p:cNvPicPr>
          <p:nvPr/>
        </p:nvPicPr>
        <p:blipFill>
          <a:blip r:embed="rId3">
            <a:extLst/>
          </a:blip>
          <a:stretch>
            <a:fillRect/>
          </a:stretch>
        </p:blipFill>
        <p:spPr>
          <a:xfrm>
            <a:off x="42237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14" name="Shape 214"/>
          <p:cNvSpPr/>
          <p:nvPr/>
        </p:nvSpPr>
        <p:spPr>
          <a:xfrm>
            <a:off x="5216397" y="2141723"/>
            <a:ext cx="971805"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jUnit</a:t>
            </a:r>
          </a:p>
        </p:txBody>
      </p:sp>
      <p:pic>
        <p:nvPicPr>
          <p:cNvPr id="215" name="wrench.png"/>
          <p:cNvPicPr>
            <a:picLocks noChangeAspect="1"/>
          </p:cNvPicPr>
          <p:nvPr/>
        </p:nvPicPr>
        <p:blipFill>
          <a:blip r:embed="rId3">
            <a:extLst/>
          </a:blip>
          <a:stretch>
            <a:fillRect/>
          </a:stretch>
        </p:blipFill>
        <p:spPr>
          <a:xfrm>
            <a:off x="6916153" y="2141723"/>
            <a:ext cx="660401" cy="660401"/>
          </a:xfrm>
          <a:prstGeom prst="rect">
            <a:avLst/>
          </a:prstGeom>
          <a:ln w="12700">
            <a:miter lim="400000"/>
          </a:ln>
          <a:effectLst>
            <a:outerShdw sx="100000" sy="100000" kx="0" ky="0" algn="b" rotWithShape="0" blurRad="190500" dist="8455" dir="5400000">
              <a:srgbClr val="000000"/>
            </a:outerShdw>
          </a:effectLst>
        </p:spPr>
      </p:pic>
      <p:sp>
        <p:nvSpPr>
          <p:cNvPr id="216" name="Shape 216"/>
          <p:cNvSpPr/>
          <p:nvPr/>
        </p:nvSpPr>
        <p:spPr>
          <a:xfrm>
            <a:off x="7868970" y="2141723"/>
            <a:ext cx="176266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3200">
                <a:solidFill>
                  <a:srgbClr val="000000"/>
                </a:solidFill>
              </a:defRPr>
            </a:lvl1pPr>
          </a:lstStyle>
          <a:p>
            <a:pPr/>
            <a:r>
              <a:t>Espresso</a:t>
            </a:r>
          </a:p>
        </p:txBody>
      </p:sp>
      <p:pic>
        <p:nvPicPr>
          <p:cNvPr id="217" name="wrench.png"/>
          <p:cNvPicPr>
            <a:picLocks noChangeAspect="1"/>
          </p:cNvPicPr>
          <p:nvPr/>
        </p:nvPicPr>
        <p:blipFill>
          <a:blip r:embed="rId3">
            <a:extLst/>
          </a:blip>
          <a:stretch>
            <a:fillRect/>
          </a:stretch>
        </p:blipFill>
        <p:spPr>
          <a:xfrm>
            <a:off x="3918953" y="3227573"/>
            <a:ext cx="952501" cy="952501"/>
          </a:xfrm>
          <a:prstGeom prst="rect">
            <a:avLst/>
          </a:prstGeom>
          <a:ln w="12700">
            <a:miter lim="400000"/>
          </a:ln>
          <a:effectLst>
            <a:outerShdw sx="100000" sy="100000" kx="0" ky="0" algn="b" rotWithShape="0" blurRad="190500" dist="8455" dir="5400000">
              <a:srgbClr val="000000"/>
            </a:outerShdw>
          </a:effectLst>
        </p:spPr>
      </p:pic>
      <p:sp>
        <p:nvSpPr>
          <p:cNvPr id="218" name="Shape 218"/>
          <p:cNvSpPr/>
          <p:nvPr/>
        </p:nvSpPr>
        <p:spPr>
          <a:xfrm>
            <a:off x="5226646" y="3246623"/>
            <a:ext cx="3567508" cy="90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sz="4600">
                <a:solidFill>
                  <a:srgbClr val="000000"/>
                </a:solidFill>
              </a:defRPr>
            </a:lvl1pPr>
          </a:lstStyle>
          <a:p>
            <a:pPr/>
            <a:r>
              <a:t>UIAutomator</a:t>
            </a:r>
          </a:p>
        </p:txBody>
      </p:sp>
      <p:sp>
        <p:nvSpPr>
          <p:cNvPr id="219" name="Shape 219"/>
          <p:cNvSpPr/>
          <p:nvPr>
            <p:ph type="sldNum" sz="quarter" idx="2"/>
          </p:nvPr>
        </p:nvSpPr>
        <p:spPr>
          <a:xfrm>
            <a:off x="6388604" y="9232900"/>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 name="Shape 220"/>
          <p:cNvSpPr/>
          <p:nvPr/>
        </p:nvSpPr>
        <p:spPr>
          <a:xfrm>
            <a:off x="11621852" y="9122302"/>
            <a:ext cx="1368896"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sz="1300">
                <a:solidFill>
                  <a:srgbClr val="000000"/>
                </a:solidFill>
              </a:defRPr>
            </a:pPr>
            <a:r>
              <a:t>@computeristco</a:t>
            </a:r>
          </a:p>
          <a:p>
            <a:pPr>
              <a:defRPr sz="1300">
                <a:solidFill>
                  <a:srgbClr val="000000"/>
                </a:solidFill>
              </a:defRPr>
            </a:pPr>
            <a:r>
              <a:t>github:rebootd</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